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69" r:id="rId5"/>
    <p:sldId id="264" r:id="rId6"/>
    <p:sldId id="265" r:id="rId7"/>
    <p:sldId id="266" r:id="rId8"/>
    <p:sldId id="267" r:id="rId9"/>
    <p:sldId id="268" r:id="rId10"/>
    <p:sldId id="270" r:id="rId11"/>
    <p:sldId id="271" r:id="rId12"/>
    <p:sldId id="272" r:id="rId13"/>
    <p:sldId id="273" r:id="rId14"/>
    <p:sldId id="262" r:id="rId15"/>
    <p:sldId id="263" r:id="rId16"/>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Neue Machina" panose="020B0604020202020204" charset="0"/>
      <p:regular r:id="rId26"/>
    </p:embeddedFont>
    <p:embeddedFont>
      <p:font typeface="Neue Machina Ultra-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300" y="4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151B86-8C05-4CC6-A788-C92E9920A9A7}" type="datetimeFigureOut">
              <a:rPr lang="en-ID" smtClean="0"/>
              <a:t>16/10/2025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4675E2-9B1D-4D8C-8209-30AF44E09257}" type="slidenum">
              <a:rPr lang="en-ID" smtClean="0"/>
              <a:t>‹#›</a:t>
            </a:fld>
            <a:endParaRPr lang="en-ID"/>
          </a:p>
        </p:txBody>
      </p:sp>
    </p:spTree>
    <p:extLst>
      <p:ext uri="{BB962C8B-B14F-4D97-AF65-F5344CB8AC3E}">
        <p14:creationId xmlns:p14="http://schemas.microsoft.com/office/powerpoint/2010/main" val="3619945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9C4675E2-9B1D-4D8C-8209-30AF44E09257}" type="slidenum">
              <a:rPr lang="en-ID" smtClean="0"/>
              <a:t>9</a:t>
            </a:fld>
            <a:endParaRPr lang="en-ID"/>
          </a:p>
        </p:txBody>
      </p:sp>
    </p:spTree>
    <p:extLst>
      <p:ext uri="{BB962C8B-B14F-4D97-AF65-F5344CB8AC3E}">
        <p14:creationId xmlns:p14="http://schemas.microsoft.com/office/powerpoint/2010/main" val="3975683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9C4675E2-9B1D-4D8C-8209-30AF44E09257}" type="slidenum">
              <a:rPr lang="en-ID" smtClean="0"/>
              <a:t>10</a:t>
            </a:fld>
            <a:endParaRPr lang="en-ID"/>
          </a:p>
        </p:txBody>
      </p:sp>
    </p:spTree>
    <p:extLst>
      <p:ext uri="{BB962C8B-B14F-4D97-AF65-F5344CB8AC3E}">
        <p14:creationId xmlns:p14="http://schemas.microsoft.com/office/powerpoint/2010/main" val="3181545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9C4675E2-9B1D-4D8C-8209-30AF44E09257}" type="slidenum">
              <a:rPr lang="en-ID" smtClean="0"/>
              <a:t>11</a:t>
            </a:fld>
            <a:endParaRPr lang="en-ID"/>
          </a:p>
        </p:txBody>
      </p:sp>
    </p:spTree>
    <p:extLst>
      <p:ext uri="{BB962C8B-B14F-4D97-AF65-F5344CB8AC3E}">
        <p14:creationId xmlns:p14="http://schemas.microsoft.com/office/powerpoint/2010/main" val="1624110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9C4675E2-9B1D-4D8C-8209-30AF44E09257}" type="slidenum">
              <a:rPr lang="en-ID" smtClean="0"/>
              <a:t>12</a:t>
            </a:fld>
            <a:endParaRPr lang="en-ID"/>
          </a:p>
        </p:txBody>
      </p:sp>
    </p:spTree>
    <p:extLst>
      <p:ext uri="{BB962C8B-B14F-4D97-AF65-F5344CB8AC3E}">
        <p14:creationId xmlns:p14="http://schemas.microsoft.com/office/powerpoint/2010/main" val="187713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9C4675E2-9B1D-4D8C-8209-30AF44E09257}" type="slidenum">
              <a:rPr lang="en-ID" smtClean="0"/>
              <a:t>13</a:t>
            </a:fld>
            <a:endParaRPr lang="en-ID"/>
          </a:p>
        </p:txBody>
      </p:sp>
    </p:spTree>
    <p:extLst>
      <p:ext uri="{BB962C8B-B14F-4D97-AF65-F5344CB8AC3E}">
        <p14:creationId xmlns:p14="http://schemas.microsoft.com/office/powerpoint/2010/main" val="3059274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3580" end="10533.3333"/>
                </p14:media>
              </p:ext>
            </p:extLst>
          </p:nvPr>
        </p:nvPicPr>
        <p:blipFill>
          <a:blip r:embed="rId4"/>
          <a:srcRect t="164" b="164"/>
          <a:stretch>
            <a:fillRect/>
          </a:stretch>
        </p:blipFill>
        <p:spPr>
          <a:xfrm>
            <a:off x="0" y="0"/>
            <a:ext cx="18288000" cy="10287000"/>
          </a:xfrm>
          <a:prstGeom prst="rect">
            <a:avLst/>
          </a:prstGeom>
        </p:spPr>
      </p:pic>
      <p:sp>
        <p:nvSpPr>
          <p:cNvPr id="3" name="AutoShape 3"/>
          <p:cNvSpPr/>
          <p:nvPr/>
        </p:nvSpPr>
        <p:spPr>
          <a:xfrm flipV="1">
            <a:off x="2378853" y="6552470"/>
            <a:ext cx="13976761" cy="14288"/>
          </a:xfrm>
          <a:prstGeom prst="line">
            <a:avLst/>
          </a:prstGeom>
          <a:ln w="28575" cap="flat">
            <a:solidFill>
              <a:srgbClr val="8CEEEE"/>
            </a:solidFill>
            <a:prstDash val="solid"/>
            <a:headEnd type="none" w="sm" len="sm"/>
            <a:tailEnd type="none" w="sm" len="sm"/>
          </a:ln>
        </p:spPr>
      </p:sp>
      <p:sp>
        <p:nvSpPr>
          <p:cNvPr id="4" name="Freeform 4"/>
          <p:cNvSpPr/>
          <p:nvPr/>
        </p:nvSpPr>
        <p:spPr>
          <a:xfrm>
            <a:off x="10946236" y="-2583996"/>
            <a:ext cx="13744635" cy="8229600"/>
          </a:xfrm>
          <a:custGeom>
            <a:avLst/>
            <a:gdLst/>
            <a:ahLst/>
            <a:cxnLst/>
            <a:rect l="l" t="t" r="r" b="b"/>
            <a:pathLst>
              <a:path w="13744635" h="8229600">
                <a:moveTo>
                  <a:pt x="0" y="0"/>
                </a:moveTo>
                <a:lnTo>
                  <a:pt x="13744635" y="0"/>
                </a:lnTo>
                <a:lnTo>
                  <a:pt x="13744635" y="8229600"/>
                </a:lnTo>
                <a:lnTo>
                  <a:pt x="0" y="8229600"/>
                </a:lnTo>
                <a:lnTo>
                  <a:pt x="0" y="0"/>
                </a:lnTo>
                <a:close/>
              </a:path>
            </a:pathLst>
          </a:custGeom>
          <a:blipFill>
            <a:blip r:embed="rId5"/>
            <a:stretch>
              <a:fillRect/>
            </a:stretch>
          </a:blipFill>
        </p:spPr>
      </p:sp>
      <p:sp>
        <p:nvSpPr>
          <p:cNvPr id="5" name="Freeform 5"/>
          <p:cNvSpPr/>
          <p:nvPr/>
        </p:nvSpPr>
        <p:spPr>
          <a:xfrm>
            <a:off x="-6447046" y="4258254"/>
            <a:ext cx="12363413" cy="10555264"/>
          </a:xfrm>
          <a:custGeom>
            <a:avLst/>
            <a:gdLst/>
            <a:ahLst/>
            <a:cxnLst/>
            <a:rect l="l" t="t" r="r" b="b"/>
            <a:pathLst>
              <a:path w="12363413" h="10555264">
                <a:moveTo>
                  <a:pt x="0" y="0"/>
                </a:moveTo>
                <a:lnTo>
                  <a:pt x="12363413" y="0"/>
                </a:lnTo>
                <a:lnTo>
                  <a:pt x="12363413" y="10555264"/>
                </a:lnTo>
                <a:lnTo>
                  <a:pt x="0" y="10555264"/>
                </a:lnTo>
                <a:lnTo>
                  <a:pt x="0" y="0"/>
                </a:lnTo>
                <a:close/>
              </a:path>
            </a:pathLst>
          </a:custGeom>
          <a:blipFill>
            <a:blip r:embed="rId6"/>
            <a:stretch>
              <a:fillRect/>
            </a:stretch>
          </a:blipFill>
        </p:spPr>
      </p:sp>
      <p:sp>
        <p:nvSpPr>
          <p:cNvPr id="6" name="Freeform 6"/>
          <p:cNvSpPr/>
          <p:nvPr/>
        </p:nvSpPr>
        <p:spPr>
          <a:xfrm>
            <a:off x="8641340" y="-4697351"/>
            <a:ext cx="11121081" cy="8229600"/>
          </a:xfrm>
          <a:custGeom>
            <a:avLst/>
            <a:gdLst/>
            <a:ahLst/>
            <a:cxnLst/>
            <a:rect l="l" t="t" r="r" b="b"/>
            <a:pathLst>
              <a:path w="11121081" h="8229600">
                <a:moveTo>
                  <a:pt x="0" y="0"/>
                </a:moveTo>
                <a:lnTo>
                  <a:pt x="11121081" y="0"/>
                </a:lnTo>
                <a:lnTo>
                  <a:pt x="11121081" y="8229600"/>
                </a:lnTo>
                <a:lnTo>
                  <a:pt x="0" y="8229600"/>
                </a:lnTo>
                <a:lnTo>
                  <a:pt x="0" y="0"/>
                </a:lnTo>
                <a:close/>
              </a:path>
            </a:pathLst>
          </a:custGeom>
          <a:blipFill>
            <a:blip r:embed="rId7"/>
            <a:stretch>
              <a:fillRect/>
            </a:stretch>
          </a:blipFill>
        </p:spPr>
      </p:sp>
      <p:sp>
        <p:nvSpPr>
          <p:cNvPr id="7" name="Freeform 7"/>
          <p:cNvSpPr/>
          <p:nvPr/>
        </p:nvSpPr>
        <p:spPr>
          <a:xfrm>
            <a:off x="-561313" y="5645604"/>
            <a:ext cx="5880303" cy="4657690"/>
          </a:xfrm>
          <a:custGeom>
            <a:avLst/>
            <a:gdLst/>
            <a:ahLst/>
            <a:cxnLst/>
            <a:rect l="l" t="t" r="r" b="b"/>
            <a:pathLst>
              <a:path w="5880303" h="4657690">
                <a:moveTo>
                  <a:pt x="0" y="0"/>
                </a:moveTo>
                <a:lnTo>
                  <a:pt x="5880303" y="0"/>
                </a:lnTo>
                <a:lnTo>
                  <a:pt x="5880303" y="4657690"/>
                </a:lnTo>
                <a:lnTo>
                  <a:pt x="0" y="4657690"/>
                </a:lnTo>
                <a:lnTo>
                  <a:pt x="0" y="0"/>
                </a:lnTo>
                <a:close/>
              </a:path>
            </a:pathLst>
          </a:custGeom>
          <a:blipFill>
            <a:blip r:embed="rId8"/>
            <a:stretch>
              <a:fillRect/>
            </a:stretch>
          </a:blipFill>
        </p:spPr>
      </p:sp>
      <p:sp>
        <p:nvSpPr>
          <p:cNvPr id="8" name="Freeform 8"/>
          <p:cNvSpPr/>
          <p:nvPr/>
        </p:nvSpPr>
        <p:spPr>
          <a:xfrm>
            <a:off x="2455523" y="-1042316"/>
            <a:ext cx="12371633" cy="12371633"/>
          </a:xfrm>
          <a:custGeom>
            <a:avLst/>
            <a:gdLst/>
            <a:ahLst/>
            <a:cxnLst/>
            <a:rect l="l" t="t" r="r" b="b"/>
            <a:pathLst>
              <a:path w="12371633" h="12371633">
                <a:moveTo>
                  <a:pt x="0" y="0"/>
                </a:moveTo>
                <a:lnTo>
                  <a:pt x="12371633" y="0"/>
                </a:lnTo>
                <a:lnTo>
                  <a:pt x="12371633" y="12371632"/>
                </a:lnTo>
                <a:lnTo>
                  <a:pt x="0" y="12371632"/>
                </a:lnTo>
                <a:lnTo>
                  <a:pt x="0" y="0"/>
                </a:lnTo>
                <a:close/>
              </a:path>
            </a:pathLst>
          </a:custGeom>
          <a:blipFill>
            <a:blip r:embed="rId9">
              <a:alphaModFix amt="58000"/>
            </a:blip>
            <a:stretch>
              <a:fillRect/>
            </a:stretch>
          </a:blipFill>
        </p:spPr>
        <p:txBody>
          <a:bodyPr/>
          <a:lstStyle/>
          <a:p>
            <a:endParaRPr lang="en-ID" dirty="0"/>
          </a:p>
        </p:txBody>
      </p:sp>
      <p:sp>
        <p:nvSpPr>
          <p:cNvPr id="9" name="TextBox 9"/>
          <p:cNvSpPr txBox="1"/>
          <p:nvPr/>
        </p:nvSpPr>
        <p:spPr>
          <a:xfrm>
            <a:off x="2241348" y="3417948"/>
            <a:ext cx="13858623" cy="1846659"/>
          </a:xfrm>
          <a:prstGeom prst="rect">
            <a:avLst/>
          </a:prstGeom>
        </p:spPr>
        <p:txBody>
          <a:bodyPr wrap="square" lIns="0" tIns="0" rIns="0" bIns="0" rtlCol="0" anchor="t">
            <a:spAutoFit/>
          </a:bodyPr>
          <a:lstStyle/>
          <a:p>
            <a:pPr algn="ctr">
              <a:lnSpc>
                <a:spcPts val="7232"/>
              </a:lnSpc>
            </a:pPr>
            <a:r>
              <a:rPr lang="it-IT" sz="6000" b="1">
                <a:solidFill>
                  <a:srgbClr val="000000"/>
                </a:solidFill>
                <a:latin typeface="Neue Machina Ultra-Bold"/>
                <a:ea typeface="Neue Machina Ultra-Bold"/>
                <a:cs typeface="Neue Machina Ultra-Bold"/>
                <a:sym typeface="Neue Machina Ultra-Bold"/>
              </a:rPr>
              <a:t>Analisis Performa Pemain di 5 Liga Top Eropa</a:t>
            </a:r>
            <a:endParaRPr lang="en-US" sz="6000" b="1" dirty="0">
              <a:solidFill>
                <a:srgbClr val="000000"/>
              </a:solidFill>
              <a:latin typeface="Neue Machina Ultra-Bold"/>
              <a:ea typeface="Neue Machina Ultra-Bold"/>
              <a:cs typeface="Neue Machina Ultra-Bold"/>
              <a:sym typeface="Neue Machina Ultra-Bold"/>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10" y="-25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r>
              <a:rPr lang="en-US" sz="1800" b="1" spc="-41">
                <a:solidFill>
                  <a:srgbClr val="000000"/>
                </a:solidFill>
                <a:latin typeface="Montserrat"/>
                <a:ea typeface="Montserrat"/>
                <a:cs typeface="Montserrat"/>
                <a:sym typeface="Montserrat"/>
              </a:rPr>
              <a:t>Korelasi</a:t>
            </a:r>
            <a:endParaRPr lang="en-ID"/>
          </a:p>
        </p:txBody>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4"/>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5"/>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Analisis statistik </a:t>
            </a:r>
          </a:p>
        </p:txBody>
      </p:sp>
      <p:sp>
        <p:nvSpPr>
          <p:cNvPr id="7" name="TextBox 7"/>
          <p:cNvSpPr txBox="1"/>
          <p:nvPr/>
        </p:nvSpPr>
        <p:spPr>
          <a:xfrm>
            <a:off x="1028700" y="2199233"/>
            <a:ext cx="11517789" cy="1332929"/>
          </a:xfrm>
          <a:prstGeom prst="rect">
            <a:avLst/>
          </a:prstGeom>
        </p:spPr>
        <p:txBody>
          <a:bodyPr wrap="square" lIns="0" tIns="0" rIns="0" bIns="0" rtlCol="0" anchor="t">
            <a:spAutoFit/>
          </a:bodyPr>
          <a:lstStyle/>
          <a:p>
            <a:pPr algn="just">
              <a:lnSpc>
                <a:spcPct val="150000"/>
              </a:lnSpc>
            </a:pPr>
            <a:r>
              <a:rPr lang="en-US" sz="2000" spc="-41">
                <a:solidFill>
                  <a:srgbClr val="000000"/>
                </a:solidFill>
                <a:latin typeface="Montserrat"/>
                <a:ea typeface="Montserrat"/>
                <a:cs typeface="Montserrat"/>
                <a:sym typeface="Montserrat"/>
              </a:rPr>
              <a:t>Analisis statistik dilakukan untuk menguji hubungan antar variabel serta perbedaan performa pemain berdasarkan posisi. Beberapa uji digunakan untuk memastikan hasil analisis valid baik pada data yang memenuhi maupun tidak memenuhi asumsi normalitas.</a:t>
            </a:r>
          </a:p>
        </p:txBody>
      </p:sp>
      <p:sp>
        <p:nvSpPr>
          <p:cNvPr id="10" name="TextBox 7">
            <a:extLst>
              <a:ext uri="{FF2B5EF4-FFF2-40B4-BE49-F238E27FC236}">
                <a16:creationId xmlns:a16="http://schemas.microsoft.com/office/drawing/2014/main" id="{20892C78-0AB9-4C6B-BD5D-CCD641EDE546}"/>
              </a:ext>
            </a:extLst>
          </p:cNvPr>
          <p:cNvSpPr txBox="1"/>
          <p:nvPr/>
        </p:nvSpPr>
        <p:spPr>
          <a:xfrm>
            <a:off x="989012" y="3615009"/>
            <a:ext cx="10849302" cy="1794594"/>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1. Uji Korelasi Spearman</a:t>
            </a:r>
          </a:p>
          <a:p>
            <a:pPr algn="just">
              <a:lnSpc>
                <a:spcPct val="150000"/>
              </a:lnSpc>
            </a:pPr>
            <a:r>
              <a:rPr lang="en-US" sz="2000" spc="-41">
                <a:solidFill>
                  <a:srgbClr val="000000"/>
                </a:solidFill>
                <a:latin typeface="Montserrat"/>
                <a:ea typeface="Montserrat"/>
                <a:cs typeface="Montserrat"/>
                <a:sym typeface="Montserrat"/>
              </a:rPr>
              <a:t>Terdapat korelasi kuat antara Expected_Goals_per_90 dan Goals_per_90 (r ≈ 0.75), yang menunjukkan bahwa peluang yang diciptakan berbanding lurus dengan hasil aktual. Hal ini juga menjadi dasar pemilihan xG sebagai variabel prediktor dalam model regresi.</a:t>
            </a:r>
          </a:p>
        </p:txBody>
      </p:sp>
      <p:pic>
        <p:nvPicPr>
          <p:cNvPr id="9" name="Picture 8">
            <a:extLst>
              <a:ext uri="{FF2B5EF4-FFF2-40B4-BE49-F238E27FC236}">
                <a16:creationId xmlns:a16="http://schemas.microsoft.com/office/drawing/2014/main" id="{61E7B80B-818A-409E-B963-DA5F69E74EBC}"/>
              </a:ext>
            </a:extLst>
          </p:cNvPr>
          <p:cNvPicPr>
            <a:picLocks noChangeAspect="1"/>
          </p:cNvPicPr>
          <p:nvPr/>
        </p:nvPicPr>
        <p:blipFill>
          <a:blip r:embed="rId6"/>
          <a:stretch>
            <a:fillRect/>
          </a:stretch>
        </p:blipFill>
        <p:spPr>
          <a:xfrm>
            <a:off x="976312" y="5505068"/>
            <a:ext cx="7249537" cy="1790950"/>
          </a:xfrm>
          <a:prstGeom prst="rect">
            <a:avLst/>
          </a:prstGeom>
        </p:spPr>
      </p:pic>
      <p:pic>
        <p:nvPicPr>
          <p:cNvPr id="13" name="Picture 12">
            <a:extLst>
              <a:ext uri="{FF2B5EF4-FFF2-40B4-BE49-F238E27FC236}">
                <a16:creationId xmlns:a16="http://schemas.microsoft.com/office/drawing/2014/main" id="{B3497AB8-6BD3-4F61-A3D2-49B63C39ED42}"/>
              </a:ext>
            </a:extLst>
          </p:cNvPr>
          <p:cNvPicPr>
            <a:picLocks noChangeAspect="1"/>
          </p:cNvPicPr>
          <p:nvPr/>
        </p:nvPicPr>
        <p:blipFill>
          <a:blip r:embed="rId7"/>
          <a:stretch>
            <a:fillRect/>
          </a:stretch>
        </p:blipFill>
        <p:spPr>
          <a:xfrm>
            <a:off x="976312" y="7730930"/>
            <a:ext cx="7249537" cy="562053"/>
          </a:xfrm>
          <a:prstGeom prst="rect">
            <a:avLst/>
          </a:prstGeom>
        </p:spPr>
      </p:pic>
      <p:sp>
        <p:nvSpPr>
          <p:cNvPr id="14" name="TextBox 7">
            <a:extLst>
              <a:ext uri="{FF2B5EF4-FFF2-40B4-BE49-F238E27FC236}">
                <a16:creationId xmlns:a16="http://schemas.microsoft.com/office/drawing/2014/main" id="{DD8C2C04-920E-43C9-94ED-397C0169429A}"/>
              </a:ext>
            </a:extLst>
          </p:cNvPr>
          <p:cNvSpPr txBox="1"/>
          <p:nvPr/>
        </p:nvSpPr>
        <p:spPr>
          <a:xfrm>
            <a:off x="976312" y="7296018"/>
            <a:ext cx="1042399" cy="409599"/>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Output</a:t>
            </a:r>
            <a:endParaRPr lang="en-US" sz="2000" spc="-41">
              <a:solidFill>
                <a:srgbClr val="000000"/>
              </a:solidFill>
              <a:latin typeface="Montserrat"/>
              <a:ea typeface="Montserrat"/>
              <a:cs typeface="Montserrat"/>
              <a:sym typeface="Montserrat"/>
            </a:endParaRPr>
          </a:p>
        </p:txBody>
      </p:sp>
      <p:sp>
        <p:nvSpPr>
          <p:cNvPr id="15" name="TextBox 7">
            <a:extLst>
              <a:ext uri="{FF2B5EF4-FFF2-40B4-BE49-F238E27FC236}">
                <a16:creationId xmlns:a16="http://schemas.microsoft.com/office/drawing/2014/main" id="{51D62665-EBAC-4421-A425-EDC6D141EB9A}"/>
              </a:ext>
            </a:extLst>
          </p:cNvPr>
          <p:cNvSpPr txBox="1"/>
          <p:nvPr/>
        </p:nvSpPr>
        <p:spPr>
          <a:xfrm>
            <a:off x="8520404" y="5364836"/>
            <a:ext cx="4712115" cy="3179588"/>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Penjelasan:</a:t>
            </a:r>
          </a:p>
          <a:p>
            <a:pPr algn="just">
              <a:lnSpc>
                <a:spcPct val="150000"/>
              </a:lnSpc>
            </a:pPr>
            <a:r>
              <a:rPr lang="en-US" sz="2000" spc="-41">
                <a:solidFill>
                  <a:srgbClr val="000000"/>
                </a:solidFill>
                <a:latin typeface="Montserrat"/>
                <a:ea typeface="Montserrat"/>
                <a:cs typeface="Montserrat"/>
                <a:sym typeface="Montserrat"/>
              </a:rPr>
              <a:t>Nilai korelasi Spearman sebesar </a:t>
            </a:r>
            <a:r>
              <a:rPr lang="el-GR" sz="2000" spc="-41">
                <a:solidFill>
                  <a:srgbClr val="000000"/>
                </a:solidFill>
                <a:latin typeface="Montserrat"/>
                <a:ea typeface="Montserrat"/>
                <a:cs typeface="Montserrat"/>
                <a:sym typeface="Montserrat"/>
              </a:rPr>
              <a:t>ρ = 0.838 (</a:t>
            </a:r>
            <a:r>
              <a:rPr lang="en-US" sz="2000" spc="-41">
                <a:solidFill>
                  <a:srgbClr val="000000"/>
                </a:solidFill>
                <a:latin typeface="Montserrat"/>
                <a:ea typeface="Montserrat"/>
                <a:cs typeface="Montserrat"/>
                <a:sym typeface="Montserrat"/>
              </a:rPr>
              <a:t>p &lt; 0.001) menunjukkan hubungan positif yang kuat.</a:t>
            </a:r>
          </a:p>
          <a:p>
            <a:pPr algn="just">
              <a:lnSpc>
                <a:spcPct val="150000"/>
              </a:lnSpc>
            </a:pPr>
            <a:r>
              <a:rPr lang="en-US" sz="2000" spc="-41">
                <a:solidFill>
                  <a:srgbClr val="000000"/>
                </a:solidFill>
                <a:latin typeface="Montserrat"/>
                <a:ea typeface="Montserrat"/>
                <a:cs typeface="Montserrat"/>
                <a:sym typeface="Montserrat"/>
              </a:rPr>
              <a:t>Artinya, semakin tinggi peluang gol (xG), semakin tinggi pula gol aktual yang dicetak pemain.</a:t>
            </a:r>
          </a:p>
        </p:txBody>
      </p:sp>
    </p:spTree>
    <p:extLst>
      <p:ext uri="{BB962C8B-B14F-4D97-AF65-F5344CB8AC3E}">
        <p14:creationId xmlns:p14="http://schemas.microsoft.com/office/powerpoint/2010/main" val="2864718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10" y="-25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r>
              <a:rPr lang="en-US" sz="1800" b="1" spc="-41">
                <a:solidFill>
                  <a:srgbClr val="000000"/>
                </a:solidFill>
                <a:latin typeface="Montserrat"/>
                <a:ea typeface="Montserrat"/>
                <a:cs typeface="Montserrat"/>
                <a:sym typeface="Montserrat"/>
              </a:rPr>
              <a:t>Korelasi</a:t>
            </a:r>
            <a:endParaRPr lang="en-ID"/>
          </a:p>
        </p:txBody>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4"/>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5"/>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Analisis statistik </a:t>
            </a:r>
          </a:p>
        </p:txBody>
      </p:sp>
      <p:sp>
        <p:nvSpPr>
          <p:cNvPr id="10" name="TextBox 7">
            <a:extLst>
              <a:ext uri="{FF2B5EF4-FFF2-40B4-BE49-F238E27FC236}">
                <a16:creationId xmlns:a16="http://schemas.microsoft.com/office/drawing/2014/main" id="{20892C78-0AB9-4C6B-BD5D-CCD641EDE546}"/>
              </a:ext>
            </a:extLst>
          </p:cNvPr>
          <p:cNvSpPr txBox="1"/>
          <p:nvPr/>
        </p:nvSpPr>
        <p:spPr>
          <a:xfrm>
            <a:off x="1028700" y="2149753"/>
            <a:ext cx="10849302" cy="1332929"/>
          </a:xfrm>
          <a:prstGeom prst="rect">
            <a:avLst/>
          </a:prstGeom>
        </p:spPr>
        <p:txBody>
          <a:bodyPr wrap="square" lIns="0" tIns="0" rIns="0" bIns="0" rtlCol="0" anchor="t">
            <a:spAutoFit/>
          </a:bodyPr>
          <a:lstStyle/>
          <a:p>
            <a:pPr marL="457200" indent="-457200" algn="just">
              <a:lnSpc>
                <a:spcPct val="150000"/>
              </a:lnSpc>
              <a:buAutoNum type="arabicPeriod"/>
            </a:pPr>
            <a:r>
              <a:rPr lang="en-US" sz="2000" b="1" spc="-41">
                <a:solidFill>
                  <a:srgbClr val="000000"/>
                </a:solidFill>
                <a:latin typeface="Montserrat"/>
                <a:ea typeface="Montserrat"/>
                <a:cs typeface="Montserrat"/>
                <a:sym typeface="Montserrat"/>
              </a:rPr>
              <a:t>Uji Parametrik (ANOVA Satu Arah)</a:t>
            </a:r>
          </a:p>
          <a:p>
            <a:pPr algn="just">
              <a:lnSpc>
                <a:spcPct val="150000"/>
              </a:lnSpc>
            </a:pPr>
            <a:r>
              <a:rPr lang="en-US" sz="2000" spc="-41">
                <a:solidFill>
                  <a:srgbClr val="000000"/>
                </a:solidFill>
                <a:latin typeface="Montserrat"/>
                <a:ea typeface="Montserrat"/>
                <a:cs typeface="Montserrat"/>
                <a:sym typeface="Montserrat"/>
              </a:rPr>
              <a:t>Uji One-Way ANOVA digunakan untuk melihat apakah terdapat perbedaan rata-rata Goals_per_90 antar kelompok posisi pemain (FW, MF, DF, GK).</a:t>
            </a:r>
          </a:p>
        </p:txBody>
      </p:sp>
      <p:sp>
        <p:nvSpPr>
          <p:cNvPr id="14" name="TextBox 7">
            <a:extLst>
              <a:ext uri="{FF2B5EF4-FFF2-40B4-BE49-F238E27FC236}">
                <a16:creationId xmlns:a16="http://schemas.microsoft.com/office/drawing/2014/main" id="{DD8C2C04-920E-43C9-94ED-397C0169429A}"/>
              </a:ext>
            </a:extLst>
          </p:cNvPr>
          <p:cNvSpPr txBox="1"/>
          <p:nvPr/>
        </p:nvSpPr>
        <p:spPr>
          <a:xfrm>
            <a:off x="1028700" y="5843189"/>
            <a:ext cx="1042399" cy="409599"/>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Output</a:t>
            </a:r>
            <a:endParaRPr lang="en-US" sz="2000" spc="-41">
              <a:solidFill>
                <a:srgbClr val="000000"/>
              </a:solidFill>
              <a:latin typeface="Montserrat"/>
              <a:ea typeface="Montserrat"/>
              <a:cs typeface="Montserrat"/>
              <a:sym typeface="Montserrat"/>
            </a:endParaRPr>
          </a:p>
        </p:txBody>
      </p:sp>
      <p:sp>
        <p:nvSpPr>
          <p:cNvPr id="15" name="TextBox 7">
            <a:extLst>
              <a:ext uri="{FF2B5EF4-FFF2-40B4-BE49-F238E27FC236}">
                <a16:creationId xmlns:a16="http://schemas.microsoft.com/office/drawing/2014/main" id="{51D62665-EBAC-4421-A425-EDC6D141EB9A}"/>
              </a:ext>
            </a:extLst>
          </p:cNvPr>
          <p:cNvSpPr txBox="1"/>
          <p:nvPr/>
        </p:nvSpPr>
        <p:spPr>
          <a:xfrm>
            <a:off x="1028700" y="7239950"/>
            <a:ext cx="11772900" cy="1794594"/>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Penjelasan:</a:t>
            </a:r>
          </a:p>
          <a:p>
            <a:pPr algn="just">
              <a:lnSpc>
                <a:spcPct val="150000"/>
              </a:lnSpc>
            </a:pPr>
            <a:r>
              <a:rPr lang="en-US" sz="2000" spc="-41">
                <a:solidFill>
                  <a:srgbClr val="000000"/>
                </a:solidFill>
                <a:latin typeface="Montserrat"/>
                <a:ea typeface="Montserrat"/>
                <a:cs typeface="Montserrat"/>
                <a:sym typeface="Montserrat"/>
              </a:rPr>
              <a:t>NilaiNilai F = 41.160, p &lt; 0.001, sehingga terdapat perbedaan signifikan rata-rata gol per posisi.</a:t>
            </a:r>
          </a:p>
          <a:p>
            <a:pPr algn="just">
              <a:lnSpc>
                <a:spcPct val="150000"/>
              </a:lnSpc>
            </a:pPr>
            <a:r>
              <a:rPr lang="en-US" sz="2000" spc="-41">
                <a:solidFill>
                  <a:srgbClr val="000000"/>
                </a:solidFill>
                <a:latin typeface="Montserrat"/>
                <a:ea typeface="Montserrat"/>
                <a:cs typeface="Montserrat"/>
                <a:sym typeface="Montserrat"/>
              </a:rPr>
              <a:t>Hasil ini menunjukkan bahwa posisi pemain memang memengaruhi produktivitas mencetak gol.</a:t>
            </a:r>
          </a:p>
        </p:txBody>
      </p:sp>
      <p:pic>
        <p:nvPicPr>
          <p:cNvPr id="11" name="Picture 10">
            <a:extLst>
              <a:ext uri="{FF2B5EF4-FFF2-40B4-BE49-F238E27FC236}">
                <a16:creationId xmlns:a16="http://schemas.microsoft.com/office/drawing/2014/main" id="{0AB5CD58-C9B7-4D69-BEC3-AA3761A482B9}"/>
              </a:ext>
            </a:extLst>
          </p:cNvPr>
          <p:cNvPicPr>
            <a:picLocks noChangeAspect="1"/>
          </p:cNvPicPr>
          <p:nvPr/>
        </p:nvPicPr>
        <p:blipFill>
          <a:blip r:embed="rId6"/>
          <a:stretch>
            <a:fillRect/>
          </a:stretch>
        </p:blipFill>
        <p:spPr>
          <a:xfrm>
            <a:off x="1028700" y="3778647"/>
            <a:ext cx="8697539" cy="2038635"/>
          </a:xfrm>
          <a:prstGeom prst="rect">
            <a:avLst/>
          </a:prstGeom>
        </p:spPr>
      </p:pic>
      <p:pic>
        <p:nvPicPr>
          <p:cNvPr id="16" name="Picture 15">
            <a:extLst>
              <a:ext uri="{FF2B5EF4-FFF2-40B4-BE49-F238E27FC236}">
                <a16:creationId xmlns:a16="http://schemas.microsoft.com/office/drawing/2014/main" id="{7F678F58-6C23-4300-9F56-2F71879F49D0}"/>
              </a:ext>
            </a:extLst>
          </p:cNvPr>
          <p:cNvPicPr>
            <a:picLocks noChangeAspect="1"/>
          </p:cNvPicPr>
          <p:nvPr/>
        </p:nvPicPr>
        <p:blipFill>
          <a:blip r:embed="rId7"/>
          <a:stretch>
            <a:fillRect/>
          </a:stretch>
        </p:blipFill>
        <p:spPr>
          <a:xfrm>
            <a:off x="1028700" y="6291398"/>
            <a:ext cx="7792537" cy="781159"/>
          </a:xfrm>
          <a:prstGeom prst="rect">
            <a:avLst/>
          </a:prstGeom>
        </p:spPr>
      </p:pic>
    </p:spTree>
    <p:extLst>
      <p:ext uri="{BB962C8B-B14F-4D97-AF65-F5344CB8AC3E}">
        <p14:creationId xmlns:p14="http://schemas.microsoft.com/office/powerpoint/2010/main" val="166534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10" y="-25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r>
              <a:rPr lang="en-US" sz="1800" b="1" spc="-41">
                <a:solidFill>
                  <a:srgbClr val="000000"/>
                </a:solidFill>
                <a:latin typeface="Montserrat"/>
                <a:ea typeface="Montserrat"/>
                <a:cs typeface="Montserrat"/>
                <a:sym typeface="Montserrat"/>
              </a:rPr>
              <a:t>Korelasi</a:t>
            </a:r>
            <a:endParaRPr lang="en-ID"/>
          </a:p>
        </p:txBody>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4"/>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5"/>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Analisis statistik </a:t>
            </a:r>
          </a:p>
        </p:txBody>
      </p:sp>
      <p:sp>
        <p:nvSpPr>
          <p:cNvPr id="10" name="TextBox 7">
            <a:extLst>
              <a:ext uri="{FF2B5EF4-FFF2-40B4-BE49-F238E27FC236}">
                <a16:creationId xmlns:a16="http://schemas.microsoft.com/office/drawing/2014/main" id="{20892C78-0AB9-4C6B-BD5D-CCD641EDE546}"/>
              </a:ext>
            </a:extLst>
          </p:cNvPr>
          <p:cNvSpPr txBox="1"/>
          <p:nvPr/>
        </p:nvSpPr>
        <p:spPr>
          <a:xfrm>
            <a:off x="1028700" y="2149753"/>
            <a:ext cx="10849302" cy="1332929"/>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2. Uji Parametrik (ANOVA Satu Arah)</a:t>
            </a:r>
          </a:p>
          <a:p>
            <a:pPr algn="just">
              <a:lnSpc>
                <a:spcPct val="150000"/>
              </a:lnSpc>
            </a:pPr>
            <a:r>
              <a:rPr lang="en-US" sz="2000" spc="-41">
                <a:solidFill>
                  <a:srgbClr val="000000"/>
                </a:solidFill>
                <a:latin typeface="Montserrat"/>
                <a:ea typeface="Montserrat"/>
                <a:cs typeface="Montserrat"/>
                <a:sym typeface="Montserrat"/>
              </a:rPr>
              <a:t>Uji One-Way ANOVA digunakan untuk melihat apakah terdapat perbedaan rata-rata Goals_per_90 antar kelompok posisi pemain (FW, MF, DF, GK).</a:t>
            </a:r>
          </a:p>
        </p:txBody>
      </p:sp>
      <p:sp>
        <p:nvSpPr>
          <p:cNvPr id="14" name="TextBox 7">
            <a:extLst>
              <a:ext uri="{FF2B5EF4-FFF2-40B4-BE49-F238E27FC236}">
                <a16:creationId xmlns:a16="http://schemas.microsoft.com/office/drawing/2014/main" id="{DD8C2C04-920E-43C9-94ED-397C0169429A}"/>
              </a:ext>
            </a:extLst>
          </p:cNvPr>
          <p:cNvSpPr txBox="1"/>
          <p:nvPr/>
        </p:nvSpPr>
        <p:spPr>
          <a:xfrm>
            <a:off x="1028700" y="5843189"/>
            <a:ext cx="1042399" cy="409599"/>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Output</a:t>
            </a:r>
            <a:endParaRPr lang="en-US" sz="2000" spc="-41">
              <a:solidFill>
                <a:srgbClr val="000000"/>
              </a:solidFill>
              <a:latin typeface="Montserrat"/>
              <a:ea typeface="Montserrat"/>
              <a:cs typeface="Montserrat"/>
              <a:sym typeface="Montserrat"/>
            </a:endParaRPr>
          </a:p>
        </p:txBody>
      </p:sp>
      <p:sp>
        <p:nvSpPr>
          <p:cNvPr id="15" name="TextBox 7">
            <a:extLst>
              <a:ext uri="{FF2B5EF4-FFF2-40B4-BE49-F238E27FC236}">
                <a16:creationId xmlns:a16="http://schemas.microsoft.com/office/drawing/2014/main" id="{51D62665-EBAC-4421-A425-EDC6D141EB9A}"/>
              </a:ext>
            </a:extLst>
          </p:cNvPr>
          <p:cNvSpPr txBox="1"/>
          <p:nvPr/>
        </p:nvSpPr>
        <p:spPr>
          <a:xfrm>
            <a:off x="1028700" y="7239950"/>
            <a:ext cx="11772900" cy="1794594"/>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Penjelasan:</a:t>
            </a:r>
          </a:p>
          <a:p>
            <a:pPr algn="just">
              <a:lnSpc>
                <a:spcPct val="150000"/>
              </a:lnSpc>
            </a:pPr>
            <a:r>
              <a:rPr lang="en-US" sz="2000" spc="-41">
                <a:solidFill>
                  <a:srgbClr val="000000"/>
                </a:solidFill>
                <a:latin typeface="Montserrat"/>
                <a:ea typeface="Montserrat"/>
                <a:cs typeface="Montserrat"/>
                <a:sym typeface="Montserrat"/>
              </a:rPr>
              <a:t>NilaiNilai F = 41.160, p &lt; 0.001, sehingga terdapat perbedaan signifikan rata-rata gol per posisi.</a:t>
            </a:r>
          </a:p>
          <a:p>
            <a:pPr algn="just">
              <a:lnSpc>
                <a:spcPct val="150000"/>
              </a:lnSpc>
            </a:pPr>
            <a:r>
              <a:rPr lang="en-US" sz="2000" spc="-41">
                <a:solidFill>
                  <a:srgbClr val="000000"/>
                </a:solidFill>
                <a:latin typeface="Montserrat"/>
                <a:ea typeface="Montserrat"/>
                <a:cs typeface="Montserrat"/>
                <a:sym typeface="Montserrat"/>
              </a:rPr>
              <a:t>Hasil ini menunjukkan bahwa posisi pemain memang memengaruhi produktivitas mencetak gol.</a:t>
            </a:r>
          </a:p>
        </p:txBody>
      </p:sp>
      <p:pic>
        <p:nvPicPr>
          <p:cNvPr id="11" name="Picture 10">
            <a:extLst>
              <a:ext uri="{FF2B5EF4-FFF2-40B4-BE49-F238E27FC236}">
                <a16:creationId xmlns:a16="http://schemas.microsoft.com/office/drawing/2014/main" id="{0AB5CD58-C9B7-4D69-BEC3-AA3761A482B9}"/>
              </a:ext>
            </a:extLst>
          </p:cNvPr>
          <p:cNvPicPr>
            <a:picLocks noChangeAspect="1"/>
          </p:cNvPicPr>
          <p:nvPr/>
        </p:nvPicPr>
        <p:blipFill>
          <a:blip r:embed="rId6"/>
          <a:stretch>
            <a:fillRect/>
          </a:stretch>
        </p:blipFill>
        <p:spPr>
          <a:xfrm>
            <a:off x="1028700" y="3778647"/>
            <a:ext cx="9715500" cy="2038635"/>
          </a:xfrm>
          <a:prstGeom prst="rect">
            <a:avLst/>
          </a:prstGeom>
        </p:spPr>
      </p:pic>
      <p:pic>
        <p:nvPicPr>
          <p:cNvPr id="16" name="Picture 15">
            <a:extLst>
              <a:ext uri="{FF2B5EF4-FFF2-40B4-BE49-F238E27FC236}">
                <a16:creationId xmlns:a16="http://schemas.microsoft.com/office/drawing/2014/main" id="{7F678F58-6C23-4300-9F56-2F71879F49D0}"/>
              </a:ext>
            </a:extLst>
          </p:cNvPr>
          <p:cNvPicPr>
            <a:picLocks noChangeAspect="1"/>
          </p:cNvPicPr>
          <p:nvPr/>
        </p:nvPicPr>
        <p:blipFill>
          <a:blip r:embed="rId7"/>
          <a:stretch>
            <a:fillRect/>
          </a:stretch>
        </p:blipFill>
        <p:spPr>
          <a:xfrm>
            <a:off x="1028700" y="6291398"/>
            <a:ext cx="9462384" cy="948552"/>
          </a:xfrm>
          <a:prstGeom prst="rect">
            <a:avLst/>
          </a:prstGeom>
        </p:spPr>
      </p:pic>
    </p:spTree>
    <p:extLst>
      <p:ext uri="{BB962C8B-B14F-4D97-AF65-F5344CB8AC3E}">
        <p14:creationId xmlns:p14="http://schemas.microsoft.com/office/powerpoint/2010/main" val="45469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10" y="-254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r>
              <a:rPr lang="en-US" sz="1800" b="1" spc="-41">
                <a:solidFill>
                  <a:srgbClr val="000000"/>
                </a:solidFill>
                <a:latin typeface="Montserrat"/>
                <a:ea typeface="Montserrat"/>
                <a:cs typeface="Montserrat"/>
                <a:sym typeface="Montserrat"/>
              </a:rPr>
              <a:t>Korelasi</a:t>
            </a:r>
            <a:endParaRPr lang="en-ID"/>
          </a:p>
        </p:txBody>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4"/>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5"/>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Analisis statistik </a:t>
            </a:r>
          </a:p>
        </p:txBody>
      </p:sp>
      <p:sp>
        <p:nvSpPr>
          <p:cNvPr id="10" name="TextBox 7">
            <a:extLst>
              <a:ext uri="{FF2B5EF4-FFF2-40B4-BE49-F238E27FC236}">
                <a16:creationId xmlns:a16="http://schemas.microsoft.com/office/drawing/2014/main" id="{20892C78-0AB9-4C6B-BD5D-CCD641EDE546}"/>
              </a:ext>
            </a:extLst>
          </p:cNvPr>
          <p:cNvSpPr txBox="1"/>
          <p:nvPr/>
        </p:nvSpPr>
        <p:spPr>
          <a:xfrm>
            <a:off x="1028700" y="2149753"/>
            <a:ext cx="10849302" cy="1332929"/>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3. Uji Non-Parametrik (Kruskal–Wallis dan Mann–Whitney U)</a:t>
            </a:r>
          </a:p>
          <a:p>
            <a:pPr algn="just">
              <a:lnSpc>
                <a:spcPct val="150000"/>
              </a:lnSpc>
            </a:pPr>
            <a:r>
              <a:rPr lang="en-US" sz="2000" spc="-41">
                <a:solidFill>
                  <a:srgbClr val="000000"/>
                </a:solidFill>
                <a:latin typeface="Montserrat"/>
                <a:ea typeface="Montserrat"/>
                <a:cs typeface="Montserrat"/>
                <a:sym typeface="Montserrat"/>
              </a:rPr>
              <a:t>Sebagai alternatif ANOVA yang tidak mengasumsikan normalitas, dilakukan uji Kruskal–Wallis terhadap Goals_per_90 antar posisi.</a:t>
            </a:r>
          </a:p>
        </p:txBody>
      </p:sp>
      <p:sp>
        <p:nvSpPr>
          <p:cNvPr id="14" name="TextBox 7">
            <a:extLst>
              <a:ext uri="{FF2B5EF4-FFF2-40B4-BE49-F238E27FC236}">
                <a16:creationId xmlns:a16="http://schemas.microsoft.com/office/drawing/2014/main" id="{DD8C2C04-920E-43C9-94ED-397C0169429A}"/>
              </a:ext>
            </a:extLst>
          </p:cNvPr>
          <p:cNvSpPr txBox="1"/>
          <p:nvPr/>
        </p:nvSpPr>
        <p:spPr>
          <a:xfrm>
            <a:off x="1028700" y="5843189"/>
            <a:ext cx="1042399" cy="409599"/>
          </a:xfrm>
          <a:prstGeom prst="rect">
            <a:avLst/>
          </a:prstGeom>
        </p:spPr>
        <p:txBody>
          <a:bodyPr wrap="square" lIns="0" tIns="0" rIns="0" bIns="0" rtlCol="0" anchor="t">
            <a:spAutoFit/>
          </a:bodyPr>
          <a:lstStyle/>
          <a:p>
            <a:pPr algn="just">
              <a:lnSpc>
                <a:spcPct val="150000"/>
              </a:lnSpc>
            </a:pPr>
            <a:endParaRPr lang="en-US" sz="2000" spc="-41">
              <a:solidFill>
                <a:srgbClr val="000000"/>
              </a:solidFill>
              <a:latin typeface="Montserrat"/>
              <a:ea typeface="Montserrat"/>
              <a:cs typeface="Montserrat"/>
              <a:sym typeface="Montserrat"/>
            </a:endParaRPr>
          </a:p>
        </p:txBody>
      </p:sp>
      <p:sp>
        <p:nvSpPr>
          <p:cNvPr id="15" name="TextBox 7">
            <a:extLst>
              <a:ext uri="{FF2B5EF4-FFF2-40B4-BE49-F238E27FC236}">
                <a16:creationId xmlns:a16="http://schemas.microsoft.com/office/drawing/2014/main" id="{51D62665-EBAC-4421-A425-EDC6D141EB9A}"/>
              </a:ext>
            </a:extLst>
          </p:cNvPr>
          <p:cNvSpPr txBox="1"/>
          <p:nvPr/>
        </p:nvSpPr>
        <p:spPr>
          <a:xfrm>
            <a:off x="1028700" y="6778285"/>
            <a:ext cx="11772900" cy="1794594"/>
          </a:xfrm>
          <a:prstGeom prst="rect">
            <a:avLst/>
          </a:prstGeom>
        </p:spPr>
        <p:txBody>
          <a:bodyPr wrap="square" lIns="0" tIns="0" rIns="0" bIns="0" rtlCol="0" anchor="t">
            <a:spAutoFit/>
          </a:bodyPr>
          <a:lstStyle/>
          <a:p>
            <a:pPr algn="just">
              <a:lnSpc>
                <a:spcPct val="150000"/>
              </a:lnSpc>
            </a:pPr>
            <a:r>
              <a:rPr lang="en-US" sz="2000" b="1" spc="-41">
                <a:solidFill>
                  <a:srgbClr val="000000"/>
                </a:solidFill>
                <a:latin typeface="Montserrat"/>
                <a:ea typeface="Montserrat"/>
                <a:cs typeface="Montserrat"/>
                <a:sym typeface="Montserrat"/>
              </a:rPr>
              <a:t>Penjelasan:</a:t>
            </a:r>
          </a:p>
          <a:p>
            <a:pPr algn="just">
              <a:lnSpc>
                <a:spcPct val="150000"/>
              </a:lnSpc>
            </a:pPr>
            <a:r>
              <a:rPr lang="en-US" sz="2000" spc="-41">
                <a:solidFill>
                  <a:srgbClr val="000000"/>
                </a:solidFill>
                <a:latin typeface="Montserrat"/>
                <a:ea typeface="Montserrat"/>
                <a:cs typeface="Montserrat"/>
                <a:sym typeface="Montserrat"/>
              </a:rPr>
              <a:t>NilaiNilai F = 41.160, p &lt; 0.001, sehingga terdapat perbedaan signifikan rata-rata gol per posisi.</a:t>
            </a:r>
          </a:p>
          <a:p>
            <a:pPr algn="just">
              <a:lnSpc>
                <a:spcPct val="150000"/>
              </a:lnSpc>
            </a:pPr>
            <a:r>
              <a:rPr lang="en-US" sz="2000" spc="-41">
                <a:solidFill>
                  <a:srgbClr val="000000"/>
                </a:solidFill>
                <a:latin typeface="Montserrat"/>
                <a:ea typeface="Montserrat"/>
                <a:cs typeface="Montserrat"/>
                <a:sym typeface="Montserrat"/>
              </a:rPr>
              <a:t>Hasil ini menunjukkan bahwa posisi pemain memang memengaruhi produktivitas mencetak gol.</a:t>
            </a:r>
          </a:p>
        </p:txBody>
      </p:sp>
      <p:pic>
        <p:nvPicPr>
          <p:cNvPr id="12" name="Picture 11">
            <a:extLst>
              <a:ext uri="{FF2B5EF4-FFF2-40B4-BE49-F238E27FC236}">
                <a16:creationId xmlns:a16="http://schemas.microsoft.com/office/drawing/2014/main" id="{2FA2F8DC-13E6-4801-9916-A7EA492C42F9}"/>
              </a:ext>
            </a:extLst>
          </p:cNvPr>
          <p:cNvPicPr/>
          <p:nvPr/>
        </p:nvPicPr>
        <p:blipFill>
          <a:blip r:embed="rId6"/>
          <a:stretch>
            <a:fillRect/>
          </a:stretch>
        </p:blipFill>
        <p:spPr>
          <a:xfrm>
            <a:off x="1028700" y="3947762"/>
            <a:ext cx="11239500" cy="2567338"/>
          </a:xfrm>
          <a:prstGeom prst="rect">
            <a:avLst/>
          </a:prstGeom>
        </p:spPr>
      </p:pic>
    </p:spTree>
    <p:extLst>
      <p:ext uri="{BB962C8B-B14F-4D97-AF65-F5344CB8AC3E}">
        <p14:creationId xmlns:p14="http://schemas.microsoft.com/office/powerpoint/2010/main" val="2034343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13169802" y="-591780"/>
            <a:ext cx="5230383" cy="5876834"/>
          </a:xfrm>
          <a:custGeom>
            <a:avLst/>
            <a:gdLst/>
            <a:ahLst/>
            <a:cxnLst/>
            <a:rect l="l" t="t" r="r" b="b"/>
            <a:pathLst>
              <a:path w="5230383" h="5876834">
                <a:moveTo>
                  <a:pt x="0" y="0"/>
                </a:moveTo>
                <a:lnTo>
                  <a:pt x="5230383" y="0"/>
                </a:lnTo>
                <a:lnTo>
                  <a:pt x="5230383" y="5876835"/>
                </a:lnTo>
                <a:lnTo>
                  <a:pt x="0" y="5876835"/>
                </a:lnTo>
                <a:lnTo>
                  <a:pt x="0" y="0"/>
                </a:lnTo>
                <a:close/>
              </a:path>
            </a:pathLst>
          </a:custGeom>
          <a:blipFill>
            <a:blip r:embed="rId3"/>
            <a:stretch>
              <a:fillRect/>
            </a:stretch>
          </a:blipFill>
        </p:spPr>
      </p:sp>
      <p:sp>
        <p:nvSpPr>
          <p:cNvPr id="4" name="TextBox 4"/>
          <p:cNvSpPr txBox="1"/>
          <p:nvPr/>
        </p:nvSpPr>
        <p:spPr>
          <a:xfrm>
            <a:off x="6553363" y="4384358"/>
            <a:ext cx="7474632" cy="1670685"/>
          </a:xfrm>
          <a:prstGeom prst="rect">
            <a:avLst/>
          </a:prstGeom>
        </p:spPr>
        <p:txBody>
          <a:bodyPr lIns="0" tIns="0" rIns="0" bIns="0" rtlCol="0" anchor="t">
            <a:spAutoFit/>
          </a:bodyPr>
          <a:lstStyle/>
          <a:p>
            <a:pPr algn="l">
              <a:lnSpc>
                <a:spcPts val="12720"/>
              </a:lnSpc>
            </a:pPr>
            <a:r>
              <a:rPr lang="en-US" sz="12000" b="1" spc="-131">
                <a:solidFill>
                  <a:srgbClr val="2B2A2A"/>
                </a:solidFill>
                <a:latin typeface="Neue Machina Ultra-Bold"/>
                <a:ea typeface="Neue Machina Ultra-Bold"/>
                <a:cs typeface="Neue Machina Ultra-Bold"/>
                <a:sym typeface="Neue Machina Ultra-Bold"/>
              </a:rPr>
              <a:t>Demo</a:t>
            </a:r>
          </a:p>
        </p:txBody>
      </p:sp>
      <p:sp>
        <p:nvSpPr>
          <p:cNvPr id="5" name="Freeform 5"/>
          <p:cNvSpPr/>
          <p:nvPr/>
        </p:nvSpPr>
        <p:spPr>
          <a:xfrm rot="-5400000">
            <a:off x="9121" y="4820274"/>
            <a:ext cx="5230383" cy="5876834"/>
          </a:xfrm>
          <a:custGeom>
            <a:avLst/>
            <a:gdLst/>
            <a:ahLst/>
            <a:cxnLst/>
            <a:rect l="l" t="t" r="r" b="b"/>
            <a:pathLst>
              <a:path w="5230383" h="5876834">
                <a:moveTo>
                  <a:pt x="0" y="0"/>
                </a:moveTo>
                <a:lnTo>
                  <a:pt x="5230383" y="0"/>
                </a:lnTo>
                <a:lnTo>
                  <a:pt x="5230383" y="5876835"/>
                </a:lnTo>
                <a:lnTo>
                  <a:pt x="0" y="5876835"/>
                </a:lnTo>
                <a:lnTo>
                  <a:pt x="0" y="0"/>
                </a:lnTo>
                <a:close/>
              </a:path>
            </a:pathLst>
          </a:custGeom>
          <a:blipFill>
            <a:blip r:embed="rId3"/>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13169802" y="-591780"/>
            <a:ext cx="5230383" cy="5876834"/>
          </a:xfrm>
          <a:custGeom>
            <a:avLst/>
            <a:gdLst/>
            <a:ahLst/>
            <a:cxnLst/>
            <a:rect l="l" t="t" r="r" b="b"/>
            <a:pathLst>
              <a:path w="5230383" h="5876834">
                <a:moveTo>
                  <a:pt x="0" y="0"/>
                </a:moveTo>
                <a:lnTo>
                  <a:pt x="5230383" y="0"/>
                </a:lnTo>
                <a:lnTo>
                  <a:pt x="5230383" y="5876835"/>
                </a:lnTo>
                <a:lnTo>
                  <a:pt x="0" y="5876835"/>
                </a:lnTo>
                <a:lnTo>
                  <a:pt x="0" y="0"/>
                </a:lnTo>
                <a:close/>
              </a:path>
            </a:pathLst>
          </a:custGeom>
          <a:blipFill>
            <a:blip r:embed="rId3"/>
            <a:stretch>
              <a:fillRect/>
            </a:stretch>
          </a:blipFill>
        </p:spPr>
      </p:sp>
      <p:sp>
        <p:nvSpPr>
          <p:cNvPr id="4" name="TextBox 4"/>
          <p:cNvSpPr txBox="1"/>
          <p:nvPr/>
        </p:nvSpPr>
        <p:spPr>
          <a:xfrm>
            <a:off x="4454861" y="4384358"/>
            <a:ext cx="9031585" cy="1670685"/>
          </a:xfrm>
          <a:prstGeom prst="rect">
            <a:avLst/>
          </a:prstGeom>
        </p:spPr>
        <p:txBody>
          <a:bodyPr lIns="0" tIns="0" rIns="0" bIns="0" rtlCol="0" anchor="t">
            <a:spAutoFit/>
          </a:bodyPr>
          <a:lstStyle/>
          <a:p>
            <a:pPr algn="l">
              <a:lnSpc>
                <a:spcPts val="12720"/>
              </a:lnSpc>
            </a:pPr>
            <a:r>
              <a:rPr lang="en-US" sz="12000" b="1" spc="-131">
                <a:solidFill>
                  <a:srgbClr val="2B2A2A"/>
                </a:solidFill>
                <a:latin typeface="Neue Machina Ultra-Bold"/>
                <a:ea typeface="Neue Machina Ultra-Bold"/>
                <a:cs typeface="Neue Machina Ultra-Bold"/>
                <a:sym typeface="Neue Machina Ultra-Bold"/>
              </a:rPr>
              <a:t>Thank You</a:t>
            </a:r>
          </a:p>
        </p:txBody>
      </p:sp>
      <p:sp>
        <p:nvSpPr>
          <p:cNvPr id="5" name="Freeform 5"/>
          <p:cNvSpPr/>
          <p:nvPr/>
        </p:nvSpPr>
        <p:spPr>
          <a:xfrm rot="-5400000">
            <a:off x="9121" y="4820274"/>
            <a:ext cx="5230383" cy="5876834"/>
          </a:xfrm>
          <a:custGeom>
            <a:avLst/>
            <a:gdLst/>
            <a:ahLst/>
            <a:cxnLst/>
            <a:rect l="l" t="t" r="r" b="b"/>
            <a:pathLst>
              <a:path w="5230383" h="5876834">
                <a:moveTo>
                  <a:pt x="0" y="0"/>
                </a:moveTo>
                <a:lnTo>
                  <a:pt x="5230383" y="0"/>
                </a:lnTo>
                <a:lnTo>
                  <a:pt x="5230383" y="5876835"/>
                </a:lnTo>
                <a:lnTo>
                  <a:pt x="0" y="5876835"/>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59" b="-9259"/>
            </a:stretch>
          </a:blipFill>
        </p:spPr>
        <p:txBody>
          <a:bodyPr/>
          <a:lstStyle/>
          <a:p>
            <a:endParaRPr lang="en-ID"/>
          </a:p>
        </p:txBody>
      </p:sp>
      <p:sp>
        <p:nvSpPr>
          <p:cNvPr id="3" name="AutoShape 3"/>
          <p:cNvSpPr/>
          <p:nvPr/>
        </p:nvSpPr>
        <p:spPr>
          <a:xfrm flipV="1">
            <a:off x="1295400" y="3201556"/>
            <a:ext cx="35574" cy="3120064"/>
          </a:xfrm>
          <a:prstGeom prst="line">
            <a:avLst/>
          </a:prstGeom>
          <a:ln w="28575" cap="flat">
            <a:solidFill>
              <a:srgbClr val="FFFFFF"/>
            </a:solidFill>
            <a:prstDash val="solid"/>
            <a:headEnd type="none" w="sm" len="sm"/>
            <a:tailEnd type="none" w="sm" len="sm"/>
          </a:ln>
        </p:spPr>
      </p:sp>
      <p:grpSp>
        <p:nvGrpSpPr>
          <p:cNvPr id="4" name="Group 4"/>
          <p:cNvGrpSpPr/>
          <p:nvPr/>
        </p:nvGrpSpPr>
        <p:grpSpPr>
          <a:xfrm>
            <a:off x="1028700" y="2715297"/>
            <a:ext cx="604549" cy="60454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7" name="Group 7"/>
          <p:cNvGrpSpPr/>
          <p:nvPr/>
        </p:nvGrpSpPr>
        <p:grpSpPr>
          <a:xfrm>
            <a:off x="1028700" y="4252355"/>
            <a:ext cx="604549" cy="60454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grpSp>
        <p:nvGrpSpPr>
          <p:cNvPr id="10" name="Group 10"/>
          <p:cNvGrpSpPr/>
          <p:nvPr/>
        </p:nvGrpSpPr>
        <p:grpSpPr>
          <a:xfrm>
            <a:off x="1028700" y="5904653"/>
            <a:ext cx="604549" cy="60454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6E96"/>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538"/>
                </a:lnSpc>
              </a:pPr>
              <a:endParaRPr/>
            </a:p>
          </p:txBody>
        </p:sp>
      </p:grpSp>
      <p:sp>
        <p:nvSpPr>
          <p:cNvPr id="13" name="Freeform 13"/>
          <p:cNvSpPr/>
          <p:nvPr/>
        </p:nvSpPr>
        <p:spPr>
          <a:xfrm>
            <a:off x="10759403" y="3178001"/>
            <a:ext cx="7195687" cy="4269441"/>
          </a:xfrm>
          <a:custGeom>
            <a:avLst/>
            <a:gdLst/>
            <a:ahLst/>
            <a:cxnLst/>
            <a:rect l="l" t="t" r="r" b="b"/>
            <a:pathLst>
              <a:path w="7195687" h="4269441">
                <a:moveTo>
                  <a:pt x="0" y="0"/>
                </a:moveTo>
                <a:lnTo>
                  <a:pt x="7195687" y="0"/>
                </a:lnTo>
                <a:lnTo>
                  <a:pt x="7195687" y="4269440"/>
                </a:lnTo>
                <a:lnTo>
                  <a:pt x="0" y="4269440"/>
                </a:lnTo>
                <a:lnTo>
                  <a:pt x="0" y="0"/>
                </a:lnTo>
                <a:close/>
              </a:path>
            </a:pathLst>
          </a:custGeom>
          <a:blipFill>
            <a:blip r:embed="rId3"/>
            <a:stretch>
              <a:fillRect/>
            </a:stretch>
          </a:blipFill>
        </p:spPr>
      </p:sp>
      <p:sp>
        <p:nvSpPr>
          <p:cNvPr id="14" name="Freeform 14"/>
          <p:cNvSpPr/>
          <p:nvPr/>
        </p:nvSpPr>
        <p:spPr>
          <a:xfrm>
            <a:off x="13876980" y="6321621"/>
            <a:ext cx="1346656" cy="1883739"/>
          </a:xfrm>
          <a:custGeom>
            <a:avLst/>
            <a:gdLst/>
            <a:ahLst/>
            <a:cxnLst/>
            <a:rect l="l" t="t" r="r" b="b"/>
            <a:pathLst>
              <a:path w="1346656" h="1883739">
                <a:moveTo>
                  <a:pt x="0" y="0"/>
                </a:moveTo>
                <a:lnTo>
                  <a:pt x="1346657" y="0"/>
                </a:lnTo>
                <a:lnTo>
                  <a:pt x="1346657" y="1883740"/>
                </a:lnTo>
                <a:lnTo>
                  <a:pt x="0" y="1883740"/>
                </a:lnTo>
                <a:lnTo>
                  <a:pt x="0" y="0"/>
                </a:lnTo>
                <a:close/>
              </a:path>
            </a:pathLst>
          </a:custGeom>
          <a:blipFill>
            <a:blip r:embed="rId4"/>
            <a:stretch>
              <a:fillRect/>
            </a:stretch>
          </a:blipFill>
        </p:spPr>
      </p:sp>
      <p:sp>
        <p:nvSpPr>
          <p:cNvPr id="15" name="TextBox 15"/>
          <p:cNvSpPr txBox="1"/>
          <p:nvPr/>
        </p:nvSpPr>
        <p:spPr>
          <a:xfrm>
            <a:off x="822697" y="1580341"/>
            <a:ext cx="10743905" cy="705889"/>
          </a:xfrm>
          <a:prstGeom prst="rect">
            <a:avLst/>
          </a:prstGeom>
        </p:spPr>
        <p:txBody>
          <a:bodyPr lIns="0" tIns="0" rIns="0" bIns="0" rtlCol="0" anchor="t">
            <a:spAutoFit/>
          </a:bodyPr>
          <a:lstStyle/>
          <a:p>
            <a:pPr marL="0" lvl="0" indent="0" algn="l">
              <a:lnSpc>
                <a:spcPts val="5684"/>
              </a:lnSpc>
              <a:spcBef>
                <a:spcPct val="0"/>
              </a:spcBef>
            </a:pPr>
            <a:r>
              <a:rPr lang="en-US" sz="4306" b="1" spc="30">
                <a:solidFill>
                  <a:srgbClr val="000000"/>
                </a:solidFill>
                <a:latin typeface="Neue Machina Ultra-Bold"/>
                <a:ea typeface="Neue Machina Ultra-Bold"/>
                <a:cs typeface="Neue Machina Ultra-Bold"/>
                <a:sym typeface="Neue Machina Ultra-Bold"/>
              </a:rPr>
              <a:t>KELOMPOK 14</a:t>
            </a:r>
          </a:p>
        </p:txBody>
      </p:sp>
      <p:sp>
        <p:nvSpPr>
          <p:cNvPr id="16" name="TextBox 16"/>
          <p:cNvSpPr txBox="1"/>
          <p:nvPr/>
        </p:nvSpPr>
        <p:spPr>
          <a:xfrm>
            <a:off x="2044781" y="2993475"/>
            <a:ext cx="6313583" cy="307777"/>
          </a:xfrm>
          <a:prstGeom prst="rect">
            <a:avLst/>
          </a:prstGeom>
        </p:spPr>
        <p:txBody>
          <a:bodyPr lIns="0" tIns="0" rIns="0" bIns="0" rtlCol="0" anchor="t">
            <a:spAutoFit/>
          </a:bodyPr>
          <a:lstStyle/>
          <a:p>
            <a:pPr algn="l">
              <a:lnSpc>
                <a:spcPts val="2421"/>
              </a:lnSpc>
            </a:pPr>
            <a:r>
              <a:rPr lang="en-US" sz="2284" b="1">
                <a:solidFill>
                  <a:srgbClr val="000000"/>
                </a:solidFill>
                <a:latin typeface="Neue Machina Ultra-Bold"/>
                <a:ea typeface="Neue Machina Ultra-Bold"/>
                <a:cs typeface="Neue Machina Ultra-Bold"/>
                <a:sym typeface="Neue Machina Ultra-Bold"/>
              </a:rPr>
              <a:t>11423017-Anisetus Bambang Manalu</a:t>
            </a:r>
          </a:p>
        </p:txBody>
      </p:sp>
      <p:sp>
        <p:nvSpPr>
          <p:cNvPr id="17" name="TextBox 17"/>
          <p:cNvSpPr txBox="1"/>
          <p:nvPr/>
        </p:nvSpPr>
        <p:spPr>
          <a:xfrm>
            <a:off x="1121758" y="2875189"/>
            <a:ext cx="418433" cy="326370"/>
          </a:xfrm>
          <a:prstGeom prst="rect">
            <a:avLst/>
          </a:prstGeom>
        </p:spPr>
        <p:txBody>
          <a:bodyPr lIns="0" tIns="0" rIns="0" bIns="0" rtlCol="0" anchor="t">
            <a:spAutoFit/>
          </a:bodyPr>
          <a:lstStyle/>
          <a:p>
            <a:pPr algn="ctr">
              <a:lnSpc>
                <a:spcPts val="2421"/>
              </a:lnSpc>
            </a:pPr>
            <a:r>
              <a:rPr lang="en-US" sz="2284">
                <a:solidFill>
                  <a:srgbClr val="FFFFFF"/>
                </a:solidFill>
                <a:latin typeface="Neue Machina"/>
                <a:ea typeface="Neue Machina"/>
                <a:cs typeface="Neue Machina"/>
                <a:sym typeface="Neue Machina"/>
              </a:rPr>
              <a:t>1</a:t>
            </a:r>
          </a:p>
        </p:txBody>
      </p:sp>
      <p:sp>
        <p:nvSpPr>
          <p:cNvPr id="18" name="TextBox 18"/>
          <p:cNvSpPr txBox="1"/>
          <p:nvPr/>
        </p:nvSpPr>
        <p:spPr>
          <a:xfrm>
            <a:off x="2044781" y="4530533"/>
            <a:ext cx="6313583" cy="307777"/>
          </a:xfrm>
          <a:prstGeom prst="rect">
            <a:avLst/>
          </a:prstGeom>
        </p:spPr>
        <p:txBody>
          <a:bodyPr lIns="0" tIns="0" rIns="0" bIns="0" rtlCol="0" anchor="t">
            <a:spAutoFit/>
          </a:bodyPr>
          <a:lstStyle/>
          <a:p>
            <a:pPr algn="l">
              <a:lnSpc>
                <a:spcPts val="2421"/>
              </a:lnSpc>
            </a:pPr>
            <a:r>
              <a:rPr lang="en-US" sz="2284" b="1">
                <a:solidFill>
                  <a:srgbClr val="000000"/>
                </a:solidFill>
                <a:latin typeface="Neue Machina Ultra-Bold"/>
                <a:ea typeface="Neue Machina Ultra-Bold"/>
                <a:cs typeface="Neue Machina Ultra-Bold"/>
                <a:sym typeface="Neue Machina Ultra-Bold"/>
              </a:rPr>
              <a:t>11423043-Jonathan Prima Tamba</a:t>
            </a:r>
          </a:p>
        </p:txBody>
      </p:sp>
      <p:sp>
        <p:nvSpPr>
          <p:cNvPr id="19" name="TextBox 19"/>
          <p:cNvSpPr txBox="1"/>
          <p:nvPr/>
        </p:nvSpPr>
        <p:spPr>
          <a:xfrm>
            <a:off x="1121758" y="4412247"/>
            <a:ext cx="418433" cy="326370"/>
          </a:xfrm>
          <a:prstGeom prst="rect">
            <a:avLst/>
          </a:prstGeom>
        </p:spPr>
        <p:txBody>
          <a:bodyPr lIns="0" tIns="0" rIns="0" bIns="0" rtlCol="0" anchor="t">
            <a:spAutoFit/>
          </a:bodyPr>
          <a:lstStyle/>
          <a:p>
            <a:pPr algn="ctr">
              <a:lnSpc>
                <a:spcPts val="2421"/>
              </a:lnSpc>
            </a:pPr>
            <a:r>
              <a:rPr lang="en-US" sz="2284" b="1">
                <a:solidFill>
                  <a:srgbClr val="FFFFFF"/>
                </a:solidFill>
                <a:latin typeface="Neue Machina Ultra-Bold"/>
                <a:ea typeface="Neue Machina Ultra-Bold"/>
                <a:cs typeface="Neue Machina Ultra-Bold"/>
                <a:sym typeface="Neue Machina Ultra-Bold"/>
              </a:rPr>
              <a:t>2</a:t>
            </a:r>
          </a:p>
        </p:txBody>
      </p:sp>
      <p:sp>
        <p:nvSpPr>
          <p:cNvPr id="20" name="TextBox 20"/>
          <p:cNvSpPr txBox="1"/>
          <p:nvPr/>
        </p:nvSpPr>
        <p:spPr>
          <a:xfrm>
            <a:off x="2044781" y="6064546"/>
            <a:ext cx="6313582" cy="307777"/>
          </a:xfrm>
          <a:prstGeom prst="rect">
            <a:avLst/>
          </a:prstGeom>
        </p:spPr>
        <p:txBody>
          <a:bodyPr wrap="square" lIns="0" tIns="0" rIns="0" bIns="0" rtlCol="0" anchor="t">
            <a:spAutoFit/>
          </a:bodyPr>
          <a:lstStyle/>
          <a:p>
            <a:pPr algn="l">
              <a:lnSpc>
                <a:spcPts val="2421"/>
              </a:lnSpc>
            </a:pPr>
            <a:r>
              <a:rPr lang="en-US" sz="2284" b="1">
                <a:solidFill>
                  <a:srgbClr val="000000"/>
                </a:solidFill>
                <a:latin typeface="Neue Machina Ultra-Bold"/>
                <a:ea typeface="Neue Machina Ultra-Bold"/>
                <a:cs typeface="Neue Machina Ultra-Bold"/>
                <a:sym typeface="Neue Machina Ultra-Bold"/>
              </a:rPr>
              <a:t>11423044-Nathanael T.J Tampubolon</a:t>
            </a:r>
          </a:p>
        </p:txBody>
      </p:sp>
      <p:sp>
        <p:nvSpPr>
          <p:cNvPr id="21" name="TextBox 21"/>
          <p:cNvSpPr txBox="1"/>
          <p:nvPr/>
        </p:nvSpPr>
        <p:spPr>
          <a:xfrm>
            <a:off x="1121758" y="6064545"/>
            <a:ext cx="418433" cy="326370"/>
          </a:xfrm>
          <a:prstGeom prst="rect">
            <a:avLst/>
          </a:prstGeom>
        </p:spPr>
        <p:txBody>
          <a:bodyPr lIns="0" tIns="0" rIns="0" bIns="0" rtlCol="0" anchor="t">
            <a:spAutoFit/>
          </a:bodyPr>
          <a:lstStyle/>
          <a:p>
            <a:pPr algn="ctr">
              <a:lnSpc>
                <a:spcPts val="2421"/>
              </a:lnSpc>
            </a:pPr>
            <a:r>
              <a:rPr lang="en-US" sz="2284">
                <a:solidFill>
                  <a:srgbClr val="FFFFFF"/>
                </a:solidFill>
                <a:latin typeface="Neue Machina"/>
                <a:ea typeface="Neue Machina"/>
                <a:cs typeface="Neue Machina"/>
                <a:sym typeface="Neue Machina"/>
              </a:rPr>
              <a:t>3</a:t>
            </a:r>
          </a:p>
        </p:txBody>
      </p:sp>
      <p:sp>
        <p:nvSpPr>
          <p:cNvPr id="22" name="Freeform 22"/>
          <p:cNvSpPr/>
          <p:nvPr/>
        </p:nvSpPr>
        <p:spPr>
          <a:xfrm rot="9905047">
            <a:off x="14442079" y="-5994597"/>
            <a:ext cx="7026021" cy="8229600"/>
          </a:xfrm>
          <a:custGeom>
            <a:avLst/>
            <a:gdLst/>
            <a:ahLst/>
            <a:cxnLst/>
            <a:rect l="l" t="t" r="r" b="b"/>
            <a:pathLst>
              <a:path w="7026021" h="8229600">
                <a:moveTo>
                  <a:pt x="0" y="0"/>
                </a:moveTo>
                <a:lnTo>
                  <a:pt x="7026021" y="0"/>
                </a:lnTo>
                <a:lnTo>
                  <a:pt x="7026021" y="8229600"/>
                </a:lnTo>
                <a:lnTo>
                  <a:pt x="0" y="8229600"/>
                </a:lnTo>
                <a:lnTo>
                  <a:pt x="0" y="0"/>
                </a:lnTo>
                <a:close/>
              </a:path>
            </a:pathLst>
          </a:custGeom>
          <a:blipFill>
            <a:blip r:embed="rId5"/>
            <a:stretch>
              <a:fillRect/>
            </a:stretch>
          </a:blipFill>
        </p:spPr>
      </p:sp>
      <p:sp>
        <p:nvSpPr>
          <p:cNvPr id="30" name="TextBox 30"/>
          <p:cNvSpPr txBox="1"/>
          <p:nvPr/>
        </p:nvSpPr>
        <p:spPr>
          <a:xfrm>
            <a:off x="1133425" y="9269157"/>
            <a:ext cx="395098" cy="307777"/>
          </a:xfrm>
          <a:prstGeom prst="rect">
            <a:avLst/>
          </a:prstGeom>
        </p:spPr>
        <p:txBody>
          <a:bodyPr lIns="0" tIns="0" rIns="0" bIns="0" rtlCol="0" anchor="t">
            <a:spAutoFit/>
          </a:bodyPr>
          <a:lstStyle/>
          <a:p>
            <a:pPr algn="ctr">
              <a:lnSpc>
                <a:spcPts val="2421"/>
              </a:lnSpc>
            </a:pPr>
            <a:endParaRPr lang="en-US" sz="2284">
              <a:solidFill>
                <a:srgbClr val="FFFFFF"/>
              </a:solidFill>
              <a:latin typeface="Neue Machina"/>
              <a:ea typeface="Neue Machina"/>
              <a:cs typeface="Neue Machina"/>
              <a:sym typeface="Neue Machi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3"/>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4"/>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Tujuan &amp; Pertanyaan Riset</a:t>
            </a:r>
          </a:p>
        </p:txBody>
      </p:sp>
      <p:sp>
        <p:nvSpPr>
          <p:cNvPr id="7" name="TextBox 7"/>
          <p:cNvSpPr txBox="1"/>
          <p:nvPr/>
        </p:nvSpPr>
        <p:spPr>
          <a:xfrm>
            <a:off x="1028700" y="2513969"/>
            <a:ext cx="10849303" cy="3769302"/>
          </a:xfrm>
          <a:prstGeom prst="rect">
            <a:avLst/>
          </a:prstGeom>
        </p:spPr>
        <p:txBody>
          <a:bodyPr lIns="0" tIns="0" rIns="0" bIns="0" rtlCol="0" anchor="t">
            <a:spAutoFit/>
          </a:bodyPr>
          <a:lstStyle/>
          <a:p>
            <a:pPr algn="just">
              <a:lnSpc>
                <a:spcPts val="4979"/>
              </a:lnSpc>
            </a:pPr>
            <a:r>
              <a:rPr lang="en-US" sz="3200" spc="-41">
                <a:solidFill>
                  <a:srgbClr val="000000"/>
                </a:solidFill>
                <a:latin typeface="Montserrat"/>
                <a:ea typeface="Montserrat"/>
                <a:cs typeface="Montserrat"/>
                <a:sym typeface="Montserrat"/>
              </a:rPr>
              <a:t>Tujuan:</a:t>
            </a:r>
          </a:p>
          <a:p>
            <a:pPr algn="just">
              <a:lnSpc>
                <a:spcPts val="4979"/>
              </a:lnSpc>
            </a:pPr>
            <a:r>
              <a:rPr lang="en-US" sz="2600" spc="-41">
                <a:solidFill>
                  <a:srgbClr val="000000"/>
                </a:solidFill>
                <a:latin typeface="Montserrat"/>
                <a:ea typeface="Montserrat"/>
                <a:cs typeface="Montserrat"/>
                <a:sym typeface="Montserrat"/>
              </a:rPr>
              <a:t> -  Memahami distribusi metrik performa kunci (khususnya per-90).</a:t>
            </a:r>
          </a:p>
          <a:p>
            <a:pPr algn="just">
              <a:lnSpc>
                <a:spcPts val="4979"/>
              </a:lnSpc>
            </a:pPr>
            <a:r>
              <a:rPr lang="en-US" sz="2600" spc="-41">
                <a:solidFill>
                  <a:srgbClr val="000000"/>
                </a:solidFill>
                <a:latin typeface="Montserrat"/>
                <a:ea typeface="Montserrat"/>
                <a:cs typeface="Montserrat"/>
                <a:sym typeface="Montserrat"/>
              </a:rPr>
              <a:t> -  Membandingkan performa antar posisi &amp; liga.</a:t>
            </a:r>
          </a:p>
          <a:p>
            <a:pPr algn="just">
              <a:lnSpc>
                <a:spcPts val="4979"/>
              </a:lnSpc>
            </a:pPr>
            <a:r>
              <a:rPr lang="en-US" sz="2600" spc="-41">
                <a:solidFill>
                  <a:srgbClr val="000000"/>
                </a:solidFill>
                <a:latin typeface="Montserrat"/>
                <a:ea typeface="Montserrat"/>
                <a:cs typeface="Montserrat"/>
                <a:sym typeface="Montserrat"/>
              </a:rPr>
              <a:t> -  Menguji hubungan Expected Goals (xG) dengan Goals aktual.</a:t>
            </a:r>
          </a:p>
          <a:p>
            <a:pPr algn="just">
              <a:lnSpc>
                <a:spcPts val="4979"/>
              </a:lnSpc>
            </a:pPr>
            <a:r>
              <a:rPr lang="en-US" sz="2600" spc="-41">
                <a:solidFill>
                  <a:srgbClr val="000000"/>
                </a:solidFill>
                <a:latin typeface="Montserrat"/>
                <a:ea typeface="Montserrat"/>
                <a:cs typeface="Montserrat"/>
                <a:sym typeface="Montserrat"/>
              </a:rPr>
              <a:t> - Mengevaluasi model sederhana untuk memprediksi Goals_per_90.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0609926">
            <a:off x="7619713" y="-7291796"/>
            <a:ext cx="13138426" cy="13187881"/>
          </a:xfrm>
          <a:custGeom>
            <a:avLst/>
            <a:gdLst/>
            <a:ahLst/>
            <a:cxnLst/>
            <a:rect l="l" t="t" r="r" b="b"/>
            <a:pathLst>
              <a:path w="13138426" h="13187881">
                <a:moveTo>
                  <a:pt x="0" y="0"/>
                </a:moveTo>
                <a:lnTo>
                  <a:pt x="13138427" y="0"/>
                </a:lnTo>
                <a:lnTo>
                  <a:pt x="13138427" y="13187881"/>
                </a:lnTo>
                <a:lnTo>
                  <a:pt x="0" y="13187881"/>
                </a:lnTo>
                <a:lnTo>
                  <a:pt x="0" y="0"/>
                </a:lnTo>
                <a:close/>
              </a:path>
            </a:pathLst>
          </a:custGeom>
          <a:blipFill>
            <a:blip r:embed="rId3">
              <a:alphaModFix amt="7999"/>
              <a:extLst>
                <a:ext uri="{96DAC541-7B7A-43D3-8B79-37D633B846F1}">
                  <asvg:svgBlip xmlns:asvg="http://schemas.microsoft.com/office/drawing/2016/SVG/main" r:embed="rId4"/>
                </a:ext>
              </a:extLst>
            </a:blip>
            <a:stretch>
              <a:fillRect/>
            </a:stretch>
          </a:blipFill>
        </p:spPr>
      </p:sp>
      <p:sp>
        <p:nvSpPr>
          <p:cNvPr id="4" name="Freeform 4"/>
          <p:cNvSpPr/>
          <p:nvPr/>
        </p:nvSpPr>
        <p:spPr>
          <a:xfrm>
            <a:off x="6411617" y="654655"/>
            <a:ext cx="5464767" cy="9229150"/>
          </a:xfrm>
          <a:custGeom>
            <a:avLst/>
            <a:gdLst/>
            <a:ahLst/>
            <a:cxnLst/>
            <a:rect l="l" t="t" r="r" b="b"/>
            <a:pathLst>
              <a:path w="5464767" h="9229150">
                <a:moveTo>
                  <a:pt x="0" y="0"/>
                </a:moveTo>
                <a:lnTo>
                  <a:pt x="5464766" y="0"/>
                </a:lnTo>
                <a:lnTo>
                  <a:pt x="5464766" y="9229150"/>
                </a:lnTo>
                <a:lnTo>
                  <a:pt x="0" y="9229150"/>
                </a:lnTo>
                <a:lnTo>
                  <a:pt x="0" y="0"/>
                </a:lnTo>
                <a:close/>
              </a:path>
            </a:pathLst>
          </a:custGeom>
          <a:blipFill>
            <a:blip r:embed="rId5"/>
            <a:stretch>
              <a:fillRect t="-2054" b="-2054"/>
            </a:stretch>
          </a:blipFill>
        </p:spPr>
        <p:txBody>
          <a:bodyPr/>
          <a:lstStyle/>
          <a:p>
            <a:endParaRPr lang="en-ID"/>
          </a:p>
        </p:txBody>
      </p:sp>
      <p:sp>
        <p:nvSpPr>
          <p:cNvPr id="5" name="TextBox 5"/>
          <p:cNvSpPr txBox="1"/>
          <p:nvPr/>
        </p:nvSpPr>
        <p:spPr>
          <a:xfrm>
            <a:off x="1209802" y="597505"/>
            <a:ext cx="9146652" cy="1190625"/>
          </a:xfrm>
          <a:prstGeom prst="rect">
            <a:avLst/>
          </a:prstGeom>
        </p:spPr>
        <p:txBody>
          <a:bodyPr lIns="0" tIns="0" rIns="0" bIns="0" rtlCol="0" anchor="t">
            <a:spAutoFit/>
          </a:bodyPr>
          <a:lstStyle/>
          <a:p>
            <a:pPr algn="l">
              <a:lnSpc>
                <a:spcPts val="9599"/>
              </a:lnSpc>
            </a:pPr>
            <a:r>
              <a:rPr lang="en-US" sz="7499" b="1">
                <a:solidFill>
                  <a:srgbClr val="2B2A2A"/>
                </a:solidFill>
                <a:latin typeface="Neue Machina Ultra-Bold"/>
                <a:ea typeface="Neue Machina Ultra-Bold"/>
                <a:cs typeface="Neue Machina Ultra-Bold"/>
                <a:sym typeface="Neue Machina Ultra-Bold"/>
              </a:rPr>
              <a:t>Method</a:t>
            </a:r>
          </a:p>
        </p:txBody>
      </p:sp>
    </p:spTree>
    <p:extLst>
      <p:ext uri="{BB962C8B-B14F-4D97-AF65-F5344CB8AC3E}">
        <p14:creationId xmlns:p14="http://schemas.microsoft.com/office/powerpoint/2010/main" val="577958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3"/>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4"/>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Dataset &amp; Data Collection</a:t>
            </a:r>
          </a:p>
        </p:txBody>
      </p:sp>
      <p:sp>
        <p:nvSpPr>
          <p:cNvPr id="7" name="TextBox 7"/>
          <p:cNvSpPr txBox="1"/>
          <p:nvPr/>
        </p:nvSpPr>
        <p:spPr>
          <a:xfrm>
            <a:off x="1028700" y="2513969"/>
            <a:ext cx="10849303" cy="5692905"/>
          </a:xfrm>
          <a:prstGeom prst="rect">
            <a:avLst/>
          </a:prstGeom>
        </p:spPr>
        <p:txBody>
          <a:bodyPr lIns="0" tIns="0" rIns="0" bIns="0" rtlCol="0" anchor="t">
            <a:spAutoFit/>
          </a:bodyPr>
          <a:lstStyle/>
          <a:p>
            <a:pPr algn="just">
              <a:lnSpc>
                <a:spcPts val="4979"/>
              </a:lnSpc>
            </a:pPr>
            <a:r>
              <a:rPr lang="en-US" sz="2600" spc="-41">
                <a:solidFill>
                  <a:srgbClr val="000000"/>
                </a:solidFill>
                <a:latin typeface="Montserrat"/>
                <a:ea typeface="Montserrat"/>
                <a:cs typeface="Montserrat"/>
                <a:sym typeface="Montserrat"/>
              </a:rPr>
              <a:t>Dataset Diperoleh dari Kaggle dengan judul “All Football Players Stats in Top 5 Leagues 2023–2024</a:t>
            </a:r>
          </a:p>
          <a:p>
            <a:pPr algn="just">
              <a:lnSpc>
                <a:spcPts val="4979"/>
              </a:lnSpc>
            </a:pPr>
            <a:r>
              <a:rPr lang="en-US" sz="2600" spc="-41">
                <a:solidFill>
                  <a:srgbClr val="000000"/>
                </a:solidFill>
                <a:latin typeface="Montserrat"/>
                <a:ea typeface="Montserrat"/>
                <a:cs typeface="Montserrat"/>
                <a:sym typeface="Montserrat"/>
              </a:rPr>
              <a:t>Sumber: https://www.kaggle.com/datasets/orkunaktas/all-football-players-stats-in-top-5-leagues-2324/data</a:t>
            </a:r>
          </a:p>
          <a:p>
            <a:pPr marL="457200" indent="-457200" algn="just">
              <a:lnSpc>
                <a:spcPts val="4979"/>
              </a:lnSpc>
              <a:buFont typeface="Arial" panose="020B0604020202020204" pitchFamily="34" charset="0"/>
              <a:buChar char="•"/>
            </a:pPr>
            <a:r>
              <a:rPr lang="en-US" sz="2600" spc="-41">
                <a:solidFill>
                  <a:srgbClr val="000000"/>
                </a:solidFill>
                <a:latin typeface="Montserrat"/>
                <a:ea typeface="Montserrat"/>
                <a:cs typeface="Montserrat"/>
                <a:sym typeface="Montserrat"/>
              </a:rPr>
              <a:t>	Jumlah baris: 2.850 pemain</a:t>
            </a:r>
          </a:p>
          <a:p>
            <a:pPr marL="457200" indent="-457200" algn="just">
              <a:lnSpc>
                <a:spcPts val="4979"/>
              </a:lnSpc>
              <a:buFont typeface="Arial" panose="020B0604020202020204" pitchFamily="34" charset="0"/>
              <a:buChar char="•"/>
            </a:pPr>
            <a:r>
              <a:rPr lang="en-US" sz="2600" spc="-41">
                <a:solidFill>
                  <a:srgbClr val="000000"/>
                </a:solidFill>
                <a:latin typeface="Montserrat"/>
                <a:ea typeface="Montserrat"/>
                <a:cs typeface="Montserrat"/>
                <a:sym typeface="Montserrat"/>
              </a:rPr>
              <a:t>	Jumlah kolom: 37 fitur</a:t>
            </a:r>
          </a:p>
          <a:p>
            <a:pPr marL="457200" indent="-457200" algn="just">
              <a:lnSpc>
                <a:spcPts val="4979"/>
              </a:lnSpc>
              <a:buFont typeface="Arial" panose="020B0604020202020204" pitchFamily="34" charset="0"/>
              <a:buChar char="•"/>
            </a:pPr>
            <a:r>
              <a:rPr lang="en-US" sz="2600" spc="-41">
                <a:solidFill>
                  <a:srgbClr val="000000"/>
                </a:solidFill>
                <a:latin typeface="Montserrat"/>
                <a:ea typeface="Montserrat"/>
                <a:cs typeface="Montserrat"/>
                <a:sym typeface="Montserrat"/>
              </a:rPr>
              <a:t>	Format: CSV</a:t>
            </a:r>
          </a:p>
          <a:p>
            <a:pPr marL="457200" indent="-457200" algn="just">
              <a:lnSpc>
                <a:spcPts val="4979"/>
              </a:lnSpc>
              <a:buFont typeface="Arial" panose="020B0604020202020204" pitchFamily="34" charset="0"/>
              <a:buChar char="•"/>
            </a:pPr>
            <a:r>
              <a:rPr lang="en-US" sz="2600" spc="-41">
                <a:solidFill>
                  <a:srgbClr val="000000"/>
                </a:solidFill>
                <a:latin typeface="Montserrat"/>
                <a:ea typeface="Montserrat"/>
                <a:cs typeface="Montserrat"/>
                <a:sym typeface="Montserrat"/>
              </a:rPr>
              <a:t>	Fitur utama: Goals_per_90, Expected_Goals_per_90, Assists_per_90, Minutes_Played, Position, Competition, Nation.</a:t>
            </a:r>
          </a:p>
        </p:txBody>
      </p:sp>
    </p:spTree>
    <p:extLst>
      <p:ext uri="{BB962C8B-B14F-4D97-AF65-F5344CB8AC3E}">
        <p14:creationId xmlns:p14="http://schemas.microsoft.com/office/powerpoint/2010/main" val="325465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3"/>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4"/>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Preprocessing (Advance)</a:t>
            </a:r>
          </a:p>
        </p:txBody>
      </p:sp>
      <p:sp>
        <p:nvSpPr>
          <p:cNvPr id="7" name="TextBox 7"/>
          <p:cNvSpPr txBox="1"/>
          <p:nvPr/>
        </p:nvSpPr>
        <p:spPr>
          <a:xfrm>
            <a:off x="1028700" y="2513969"/>
            <a:ext cx="10849303" cy="5692905"/>
          </a:xfrm>
          <a:prstGeom prst="rect">
            <a:avLst/>
          </a:prstGeom>
        </p:spPr>
        <p:txBody>
          <a:bodyPr lIns="0" tIns="0" rIns="0" bIns="0" rtlCol="0" anchor="t">
            <a:spAutoFit/>
          </a:bodyPr>
          <a:lstStyle/>
          <a:p>
            <a:pPr algn="just">
              <a:lnSpc>
                <a:spcPts val="4979"/>
              </a:lnSpc>
            </a:pPr>
            <a:r>
              <a:rPr lang="en-US" sz="2600" spc="-41">
                <a:solidFill>
                  <a:srgbClr val="000000"/>
                </a:solidFill>
                <a:latin typeface="Montserrat"/>
                <a:ea typeface="Montserrat"/>
                <a:cs typeface="Montserrat"/>
                <a:sym typeface="Montserrat"/>
              </a:rPr>
              <a:t>Yang dilakukan:</a:t>
            </a:r>
          </a:p>
          <a:p>
            <a:pPr algn="just">
              <a:lnSpc>
                <a:spcPts val="4979"/>
              </a:lnSpc>
            </a:pPr>
            <a:r>
              <a:rPr lang="en-US" sz="2600" spc="-41">
                <a:solidFill>
                  <a:srgbClr val="000000"/>
                </a:solidFill>
                <a:latin typeface="Montserrat"/>
                <a:ea typeface="Montserrat"/>
                <a:cs typeface="Montserrat"/>
                <a:sym typeface="Montserrat"/>
              </a:rPr>
              <a:t>- Handling missing values: imputasi median/mode pada kolom numerik/kategori (sesuai temuan).</a:t>
            </a:r>
          </a:p>
          <a:p>
            <a:pPr algn="just">
              <a:lnSpc>
                <a:spcPts val="4979"/>
              </a:lnSpc>
            </a:pPr>
            <a:r>
              <a:rPr lang="en-US" sz="2600" spc="-41">
                <a:solidFill>
                  <a:srgbClr val="000000"/>
                </a:solidFill>
                <a:latin typeface="Montserrat"/>
                <a:ea typeface="Montserrat"/>
                <a:cs typeface="Montserrat"/>
                <a:sym typeface="Montserrat"/>
              </a:rPr>
              <a:t>- Encoding kategori: One-Hot untuk variabel seperti Position/Competition/Club (untuk modeling).</a:t>
            </a:r>
          </a:p>
          <a:p>
            <a:pPr algn="just">
              <a:lnSpc>
                <a:spcPts val="4979"/>
              </a:lnSpc>
            </a:pPr>
            <a:r>
              <a:rPr lang="en-US" sz="2600" spc="-41">
                <a:solidFill>
                  <a:srgbClr val="000000"/>
                </a:solidFill>
                <a:latin typeface="Montserrat"/>
                <a:ea typeface="Montserrat"/>
                <a:cs typeface="Montserrat"/>
                <a:sym typeface="Montserrat"/>
              </a:rPr>
              <a:t>- Feature scaling: StandardScaler pada fitur numerik (untuk model OLS/Lasso).</a:t>
            </a:r>
          </a:p>
          <a:p>
            <a:pPr algn="just">
              <a:lnSpc>
                <a:spcPts val="4979"/>
              </a:lnSpc>
            </a:pPr>
            <a:r>
              <a:rPr lang="en-US" sz="2600" spc="-41">
                <a:solidFill>
                  <a:srgbClr val="000000"/>
                </a:solidFill>
                <a:latin typeface="Montserrat"/>
                <a:ea typeface="Montserrat"/>
                <a:cs typeface="Montserrat"/>
                <a:sym typeface="Montserrat"/>
              </a:rPr>
              <a:t>- Diagnostik: uji heteroskedastisitas (Breusch–Pagan) → gunakan robust SE pada OLS.</a:t>
            </a:r>
          </a:p>
        </p:txBody>
      </p:sp>
    </p:spTree>
    <p:extLst>
      <p:ext uri="{BB962C8B-B14F-4D97-AF65-F5344CB8AC3E}">
        <p14:creationId xmlns:p14="http://schemas.microsoft.com/office/powerpoint/2010/main" val="4258474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3"/>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4"/>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VISUALISASI</a:t>
            </a:r>
          </a:p>
        </p:txBody>
      </p:sp>
      <p:sp>
        <p:nvSpPr>
          <p:cNvPr id="7" name="TextBox 7"/>
          <p:cNvSpPr txBox="1"/>
          <p:nvPr/>
        </p:nvSpPr>
        <p:spPr>
          <a:xfrm>
            <a:off x="1028700" y="2199233"/>
            <a:ext cx="10849303" cy="563296"/>
          </a:xfrm>
          <a:prstGeom prst="rect">
            <a:avLst/>
          </a:prstGeom>
        </p:spPr>
        <p:txBody>
          <a:bodyPr lIns="0" tIns="0" rIns="0" bIns="0" rtlCol="0" anchor="t">
            <a:spAutoFit/>
          </a:bodyPr>
          <a:lstStyle/>
          <a:p>
            <a:pPr algn="just">
              <a:lnSpc>
                <a:spcPts val="4979"/>
              </a:lnSpc>
            </a:pPr>
            <a:r>
              <a:rPr lang="en-US" sz="2600" spc="-41">
                <a:solidFill>
                  <a:srgbClr val="000000"/>
                </a:solidFill>
                <a:latin typeface="Montserrat"/>
                <a:ea typeface="Montserrat"/>
                <a:cs typeface="Montserrat"/>
                <a:sym typeface="Montserrat"/>
              </a:rPr>
              <a:t>1. a.	Histogram Distibusi Jumlah Gol Pemain</a:t>
            </a:r>
          </a:p>
        </p:txBody>
      </p:sp>
      <p:pic>
        <p:nvPicPr>
          <p:cNvPr id="8" name="Picture 7">
            <a:extLst>
              <a:ext uri="{FF2B5EF4-FFF2-40B4-BE49-F238E27FC236}">
                <a16:creationId xmlns:a16="http://schemas.microsoft.com/office/drawing/2014/main" id="{B9F10F1A-E0AB-4188-BA74-52140FD946CC}"/>
              </a:ext>
            </a:extLst>
          </p:cNvPr>
          <p:cNvPicPr/>
          <p:nvPr/>
        </p:nvPicPr>
        <p:blipFill>
          <a:blip r:embed="rId5"/>
          <a:stretch>
            <a:fillRect/>
          </a:stretch>
        </p:blipFill>
        <p:spPr>
          <a:xfrm>
            <a:off x="1421923" y="2924071"/>
            <a:ext cx="8610600" cy="3700731"/>
          </a:xfrm>
          <a:prstGeom prst="rect">
            <a:avLst/>
          </a:prstGeom>
        </p:spPr>
      </p:pic>
      <p:sp>
        <p:nvSpPr>
          <p:cNvPr id="10" name="TextBox 7">
            <a:extLst>
              <a:ext uri="{FF2B5EF4-FFF2-40B4-BE49-F238E27FC236}">
                <a16:creationId xmlns:a16="http://schemas.microsoft.com/office/drawing/2014/main" id="{20892C78-0AB9-4C6B-BD5D-CCD641EDE546}"/>
              </a:ext>
            </a:extLst>
          </p:cNvPr>
          <p:cNvSpPr txBox="1"/>
          <p:nvPr/>
        </p:nvSpPr>
        <p:spPr>
          <a:xfrm>
            <a:off x="1028700" y="6878428"/>
            <a:ext cx="11878003" cy="2467855"/>
          </a:xfrm>
          <a:prstGeom prst="rect">
            <a:avLst/>
          </a:prstGeom>
        </p:spPr>
        <p:txBody>
          <a:bodyPr wrap="square" lIns="0" tIns="0" rIns="0" bIns="0" rtlCol="0" anchor="t">
            <a:spAutoFit/>
          </a:bodyPr>
          <a:lstStyle/>
          <a:p>
            <a:pPr algn="just">
              <a:lnSpc>
                <a:spcPts val="4979"/>
              </a:lnSpc>
            </a:pPr>
            <a:r>
              <a:rPr lang="en-US" sz="2600" spc="-41">
                <a:solidFill>
                  <a:srgbClr val="000000"/>
                </a:solidFill>
                <a:latin typeface="Montserrat"/>
                <a:ea typeface="Montserrat"/>
                <a:cs typeface="Montserrat"/>
                <a:sym typeface="Montserrat"/>
              </a:rPr>
              <a:t>Insight:</a:t>
            </a:r>
          </a:p>
          <a:p>
            <a:pPr marL="457200" indent="-457200" algn="just">
              <a:lnSpc>
                <a:spcPts val="4979"/>
              </a:lnSpc>
              <a:buFontTx/>
              <a:buChar char="-"/>
            </a:pPr>
            <a:r>
              <a:rPr lang="en-US" sz="2000" spc="-41">
                <a:solidFill>
                  <a:srgbClr val="000000"/>
                </a:solidFill>
                <a:latin typeface="Montserrat"/>
                <a:ea typeface="Montserrat"/>
                <a:cs typeface="Montserrat"/>
                <a:sym typeface="Montserrat"/>
              </a:rPr>
              <a:t>Distribusi right-skewed: mayoritas Goals_per_90 rendah; sedikit outlier tinggi.</a:t>
            </a:r>
          </a:p>
          <a:p>
            <a:pPr marL="457200" indent="-457200" algn="just">
              <a:lnSpc>
                <a:spcPts val="4979"/>
              </a:lnSpc>
              <a:buFontTx/>
              <a:buChar char="-"/>
            </a:pPr>
            <a:r>
              <a:rPr lang="en-US" sz="2000" spc="-41">
                <a:solidFill>
                  <a:srgbClr val="000000"/>
                </a:solidFill>
                <a:latin typeface="Montserrat"/>
                <a:ea typeface="Montserrat"/>
                <a:cs typeface="Montserrat"/>
                <a:sym typeface="Montserrat"/>
              </a:rPr>
              <a:t>hanya segelintir pemain (terutama penyerang top) yang menyumbang jumlah gol sangat tinggi. Pola ini realistis dan umum pada kompetisi profesional.</a:t>
            </a:r>
          </a:p>
        </p:txBody>
      </p:sp>
    </p:spTree>
    <p:extLst>
      <p:ext uri="{BB962C8B-B14F-4D97-AF65-F5344CB8AC3E}">
        <p14:creationId xmlns:p14="http://schemas.microsoft.com/office/powerpoint/2010/main" val="1397002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D"/>
          </a:p>
        </p:txBody>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3"/>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4"/>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VISUALISASI</a:t>
            </a:r>
          </a:p>
        </p:txBody>
      </p:sp>
      <p:sp>
        <p:nvSpPr>
          <p:cNvPr id="7" name="TextBox 7"/>
          <p:cNvSpPr txBox="1"/>
          <p:nvPr/>
        </p:nvSpPr>
        <p:spPr>
          <a:xfrm>
            <a:off x="1028700" y="2199233"/>
            <a:ext cx="10849303" cy="563296"/>
          </a:xfrm>
          <a:prstGeom prst="rect">
            <a:avLst/>
          </a:prstGeom>
        </p:spPr>
        <p:txBody>
          <a:bodyPr lIns="0" tIns="0" rIns="0" bIns="0" rtlCol="0" anchor="t">
            <a:spAutoFit/>
          </a:bodyPr>
          <a:lstStyle/>
          <a:p>
            <a:pPr algn="just">
              <a:lnSpc>
                <a:spcPts val="4979"/>
              </a:lnSpc>
            </a:pPr>
            <a:r>
              <a:rPr lang="en-US" sz="2600" spc="-41">
                <a:solidFill>
                  <a:srgbClr val="000000"/>
                </a:solidFill>
                <a:latin typeface="Montserrat"/>
                <a:ea typeface="Montserrat"/>
                <a:cs typeface="Montserrat"/>
                <a:sym typeface="Montserrat"/>
              </a:rPr>
              <a:t>2. Boxplot Goals per 90 Menit Berdasarkan Posisi Pemain</a:t>
            </a:r>
          </a:p>
        </p:txBody>
      </p:sp>
      <p:sp>
        <p:nvSpPr>
          <p:cNvPr id="10" name="TextBox 7">
            <a:extLst>
              <a:ext uri="{FF2B5EF4-FFF2-40B4-BE49-F238E27FC236}">
                <a16:creationId xmlns:a16="http://schemas.microsoft.com/office/drawing/2014/main" id="{20892C78-0AB9-4C6B-BD5D-CCD641EDE546}"/>
              </a:ext>
            </a:extLst>
          </p:cNvPr>
          <p:cNvSpPr txBox="1"/>
          <p:nvPr/>
        </p:nvSpPr>
        <p:spPr>
          <a:xfrm>
            <a:off x="1028700" y="6878428"/>
            <a:ext cx="12611100" cy="3109056"/>
          </a:xfrm>
          <a:prstGeom prst="rect">
            <a:avLst/>
          </a:prstGeom>
        </p:spPr>
        <p:txBody>
          <a:bodyPr wrap="square" lIns="0" tIns="0" rIns="0" bIns="0" rtlCol="0" anchor="t">
            <a:spAutoFit/>
          </a:bodyPr>
          <a:lstStyle/>
          <a:p>
            <a:pPr algn="just">
              <a:lnSpc>
                <a:spcPts val="4979"/>
              </a:lnSpc>
            </a:pPr>
            <a:r>
              <a:rPr lang="en-US" sz="2600" spc="-41">
                <a:solidFill>
                  <a:srgbClr val="000000"/>
                </a:solidFill>
                <a:latin typeface="Montserrat"/>
                <a:ea typeface="Montserrat"/>
                <a:cs typeface="Montserrat"/>
                <a:sym typeface="Montserrat"/>
              </a:rPr>
              <a:t>Insight:</a:t>
            </a:r>
          </a:p>
          <a:p>
            <a:pPr algn="just">
              <a:lnSpc>
                <a:spcPts val="4979"/>
              </a:lnSpc>
            </a:pPr>
            <a:r>
              <a:rPr lang="en-US" sz="2000" spc="-41">
                <a:solidFill>
                  <a:srgbClr val="000000"/>
                </a:solidFill>
                <a:latin typeface="Montserrat"/>
                <a:ea typeface="Montserrat"/>
                <a:cs typeface="Montserrat"/>
                <a:sym typeface="Montserrat"/>
              </a:rPr>
              <a:t>Posisi Forward (FW) dan Forward/Midfielder (FW,MF) memiliki median Goals per 90 tertinggi, menunjukkan produktivitas tertinggi dalam mencetak gol, Sebaliknya, posisi Defender (DF) dan Goalkeeper (GK) menunjukkan nilai terendah — hasil ini sesuai dengan peran taktis masing-masing posisi.</a:t>
            </a:r>
          </a:p>
        </p:txBody>
      </p:sp>
      <p:pic>
        <p:nvPicPr>
          <p:cNvPr id="11" name="Picture 10">
            <a:extLst>
              <a:ext uri="{FF2B5EF4-FFF2-40B4-BE49-F238E27FC236}">
                <a16:creationId xmlns:a16="http://schemas.microsoft.com/office/drawing/2014/main" id="{E6725CEB-7E1B-4E17-994D-6DB8D8A2ACB9}"/>
              </a:ext>
            </a:extLst>
          </p:cNvPr>
          <p:cNvPicPr>
            <a:picLocks noChangeAspect="1"/>
          </p:cNvPicPr>
          <p:nvPr/>
        </p:nvPicPr>
        <p:blipFill>
          <a:blip r:embed="rId5"/>
          <a:stretch>
            <a:fillRect/>
          </a:stretch>
        </p:blipFill>
        <p:spPr>
          <a:xfrm>
            <a:off x="1367424" y="2899020"/>
            <a:ext cx="7776576" cy="3904971"/>
          </a:xfrm>
          <a:prstGeom prst="rect">
            <a:avLst/>
          </a:prstGeom>
        </p:spPr>
      </p:pic>
    </p:spTree>
    <p:extLst>
      <p:ext uri="{BB962C8B-B14F-4D97-AF65-F5344CB8AC3E}">
        <p14:creationId xmlns:p14="http://schemas.microsoft.com/office/powerpoint/2010/main" val="2296354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ID"/>
          </a:p>
        </p:txBody>
      </p:sp>
      <p:sp>
        <p:nvSpPr>
          <p:cNvPr id="3" name="AutoShape 3"/>
          <p:cNvSpPr/>
          <p:nvPr/>
        </p:nvSpPr>
        <p:spPr>
          <a:xfrm flipV="1">
            <a:off x="0" y="2062741"/>
            <a:ext cx="11878003" cy="0"/>
          </a:xfrm>
          <a:prstGeom prst="line">
            <a:avLst/>
          </a:prstGeom>
          <a:ln w="28575" cap="flat">
            <a:solidFill>
              <a:srgbClr val="000000"/>
            </a:solidFill>
            <a:prstDash val="solid"/>
            <a:headEnd type="none" w="sm" len="sm"/>
            <a:tailEnd type="none" w="sm" len="sm"/>
          </a:ln>
        </p:spPr>
      </p:sp>
      <p:sp>
        <p:nvSpPr>
          <p:cNvPr id="4" name="Freeform 4"/>
          <p:cNvSpPr/>
          <p:nvPr/>
        </p:nvSpPr>
        <p:spPr>
          <a:xfrm>
            <a:off x="12560778" y="-929654"/>
            <a:ext cx="5792060" cy="5390236"/>
          </a:xfrm>
          <a:custGeom>
            <a:avLst/>
            <a:gdLst/>
            <a:ahLst/>
            <a:cxnLst/>
            <a:rect l="l" t="t" r="r" b="b"/>
            <a:pathLst>
              <a:path w="5792060" h="5390236">
                <a:moveTo>
                  <a:pt x="0" y="0"/>
                </a:moveTo>
                <a:lnTo>
                  <a:pt x="5792059" y="0"/>
                </a:lnTo>
                <a:lnTo>
                  <a:pt x="5792059" y="5390236"/>
                </a:lnTo>
                <a:lnTo>
                  <a:pt x="0" y="5390236"/>
                </a:lnTo>
                <a:lnTo>
                  <a:pt x="0" y="0"/>
                </a:lnTo>
                <a:close/>
              </a:path>
            </a:pathLst>
          </a:custGeom>
          <a:blipFill>
            <a:blip r:embed="rId4"/>
            <a:stretch>
              <a:fillRect/>
            </a:stretch>
          </a:blipFill>
        </p:spPr>
      </p:sp>
      <p:sp>
        <p:nvSpPr>
          <p:cNvPr id="5" name="Freeform 5"/>
          <p:cNvSpPr/>
          <p:nvPr/>
        </p:nvSpPr>
        <p:spPr>
          <a:xfrm>
            <a:off x="14166508" y="7004958"/>
            <a:ext cx="2580600" cy="2687981"/>
          </a:xfrm>
          <a:custGeom>
            <a:avLst/>
            <a:gdLst/>
            <a:ahLst/>
            <a:cxnLst/>
            <a:rect l="l" t="t" r="r" b="b"/>
            <a:pathLst>
              <a:path w="2580600" h="2687981">
                <a:moveTo>
                  <a:pt x="0" y="0"/>
                </a:moveTo>
                <a:lnTo>
                  <a:pt x="2580599" y="0"/>
                </a:lnTo>
                <a:lnTo>
                  <a:pt x="2580599" y="2687980"/>
                </a:lnTo>
                <a:lnTo>
                  <a:pt x="0" y="2687980"/>
                </a:lnTo>
                <a:lnTo>
                  <a:pt x="0" y="0"/>
                </a:lnTo>
                <a:close/>
              </a:path>
            </a:pathLst>
          </a:custGeom>
          <a:blipFill>
            <a:blip r:embed="rId5"/>
            <a:stretch>
              <a:fillRect/>
            </a:stretch>
          </a:blipFill>
        </p:spPr>
      </p:sp>
      <p:sp>
        <p:nvSpPr>
          <p:cNvPr id="6" name="TextBox 6"/>
          <p:cNvSpPr txBox="1"/>
          <p:nvPr/>
        </p:nvSpPr>
        <p:spPr>
          <a:xfrm>
            <a:off x="1028700" y="555789"/>
            <a:ext cx="10849302" cy="1081899"/>
          </a:xfrm>
          <a:prstGeom prst="rect">
            <a:avLst/>
          </a:prstGeom>
        </p:spPr>
        <p:txBody>
          <a:bodyPr wrap="square" lIns="0" tIns="0" rIns="0" bIns="0" rtlCol="0" anchor="t">
            <a:spAutoFit/>
          </a:bodyPr>
          <a:lstStyle/>
          <a:p>
            <a:pPr algn="l">
              <a:lnSpc>
                <a:spcPts val="9600"/>
              </a:lnSpc>
            </a:pPr>
            <a:r>
              <a:rPr lang="en-US" sz="5000" b="1">
                <a:solidFill>
                  <a:srgbClr val="2B2A2A"/>
                </a:solidFill>
                <a:latin typeface="Neue Machina Ultra-Bold"/>
                <a:ea typeface="Neue Machina Ultra-Bold"/>
                <a:cs typeface="Neue Machina Ultra-Bold"/>
                <a:sym typeface="Neue Machina Ultra-Bold"/>
              </a:rPr>
              <a:t>VISUALISASI</a:t>
            </a:r>
          </a:p>
        </p:txBody>
      </p:sp>
      <p:sp>
        <p:nvSpPr>
          <p:cNvPr id="7" name="TextBox 7"/>
          <p:cNvSpPr txBox="1"/>
          <p:nvPr/>
        </p:nvSpPr>
        <p:spPr>
          <a:xfrm>
            <a:off x="1028700" y="2199233"/>
            <a:ext cx="10849303" cy="563296"/>
          </a:xfrm>
          <a:prstGeom prst="rect">
            <a:avLst/>
          </a:prstGeom>
        </p:spPr>
        <p:txBody>
          <a:bodyPr lIns="0" tIns="0" rIns="0" bIns="0" rtlCol="0" anchor="t">
            <a:spAutoFit/>
          </a:bodyPr>
          <a:lstStyle/>
          <a:p>
            <a:pPr algn="just">
              <a:lnSpc>
                <a:spcPts val="4979"/>
              </a:lnSpc>
            </a:pPr>
            <a:r>
              <a:rPr lang="en-US" sz="2600" spc="-41">
                <a:solidFill>
                  <a:srgbClr val="000000"/>
                </a:solidFill>
                <a:latin typeface="Montserrat"/>
                <a:ea typeface="Montserrat"/>
                <a:cs typeface="Montserrat"/>
                <a:sym typeface="Montserrat"/>
              </a:rPr>
              <a:t>2. Heatmap Korelasi Variabel Performa Utama Pemain </a:t>
            </a:r>
          </a:p>
        </p:txBody>
      </p:sp>
      <p:sp>
        <p:nvSpPr>
          <p:cNvPr id="10" name="TextBox 7">
            <a:extLst>
              <a:ext uri="{FF2B5EF4-FFF2-40B4-BE49-F238E27FC236}">
                <a16:creationId xmlns:a16="http://schemas.microsoft.com/office/drawing/2014/main" id="{20892C78-0AB9-4C6B-BD5D-CCD641EDE546}"/>
              </a:ext>
            </a:extLst>
          </p:cNvPr>
          <p:cNvSpPr txBox="1"/>
          <p:nvPr/>
        </p:nvSpPr>
        <p:spPr>
          <a:xfrm>
            <a:off x="7578377" y="3446973"/>
            <a:ext cx="6134100" cy="4391459"/>
          </a:xfrm>
          <a:prstGeom prst="rect">
            <a:avLst/>
          </a:prstGeom>
        </p:spPr>
        <p:txBody>
          <a:bodyPr wrap="square" lIns="0" tIns="0" rIns="0" bIns="0" rtlCol="0" anchor="t">
            <a:spAutoFit/>
          </a:bodyPr>
          <a:lstStyle/>
          <a:p>
            <a:pPr algn="just">
              <a:lnSpc>
                <a:spcPts val="4979"/>
              </a:lnSpc>
            </a:pPr>
            <a:r>
              <a:rPr lang="en-US" sz="2600" spc="-41">
                <a:solidFill>
                  <a:srgbClr val="000000"/>
                </a:solidFill>
                <a:latin typeface="Montserrat"/>
                <a:ea typeface="Montserrat"/>
                <a:cs typeface="Montserrat"/>
                <a:sym typeface="Montserrat"/>
              </a:rPr>
              <a:t>Insight:</a:t>
            </a:r>
          </a:p>
          <a:p>
            <a:pPr algn="just">
              <a:lnSpc>
                <a:spcPts val="4979"/>
              </a:lnSpc>
            </a:pPr>
            <a:r>
              <a:rPr lang="en-US" sz="2000" spc="-41">
                <a:solidFill>
                  <a:srgbClr val="000000"/>
                </a:solidFill>
                <a:latin typeface="Montserrat"/>
                <a:ea typeface="Montserrat"/>
                <a:cs typeface="Montserrat"/>
                <a:sym typeface="Montserrat"/>
              </a:rPr>
              <a:t>Terdapat korelasi kuat antara Expected_Goals_per_90 dan Goals_per_90 (r ≈ 0.75), yang menunjukkan bahwa peluang yang diciptakan berbanding lurus dengan hasil aktual. Hal ini juga menjadi dasar pemilihan xG sebagai variabel prediktor dalam model regresi.</a:t>
            </a:r>
          </a:p>
        </p:txBody>
      </p:sp>
      <p:pic>
        <p:nvPicPr>
          <p:cNvPr id="12" name="Picture 11">
            <a:extLst>
              <a:ext uri="{FF2B5EF4-FFF2-40B4-BE49-F238E27FC236}">
                <a16:creationId xmlns:a16="http://schemas.microsoft.com/office/drawing/2014/main" id="{759A1497-EAC9-46CB-9C06-3CAD8103042F}"/>
              </a:ext>
            </a:extLst>
          </p:cNvPr>
          <p:cNvPicPr/>
          <p:nvPr/>
        </p:nvPicPr>
        <p:blipFill rotWithShape="1">
          <a:blip r:embed="rId6"/>
          <a:srcRect l="7609"/>
          <a:stretch/>
        </p:blipFill>
        <p:spPr bwMode="auto">
          <a:xfrm>
            <a:off x="875945" y="3446973"/>
            <a:ext cx="6134100" cy="48414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796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767</Words>
  <Application>Microsoft Office PowerPoint</Application>
  <PresentationFormat>Custom</PresentationFormat>
  <Paragraphs>80</Paragraphs>
  <Slides>15</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Neue Machina Ultra-Bold</vt:lpstr>
      <vt:lpstr>Montserrat</vt:lpstr>
      <vt:lpstr>Neue Machina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Gradient Technology Keynote Presentation</dc:title>
  <dc:creator>Rakhel Tampubolon</dc:creator>
  <cp:lastModifiedBy>anisetusmanalu2004@outlook.com</cp:lastModifiedBy>
  <cp:revision>13</cp:revision>
  <dcterms:created xsi:type="dcterms:W3CDTF">2006-08-16T00:00:00Z</dcterms:created>
  <dcterms:modified xsi:type="dcterms:W3CDTF">2025-10-16T13:57:47Z</dcterms:modified>
  <dc:identifier>DAGYryKr5A8</dc:identifier>
</cp:coreProperties>
</file>